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78" r:id="rId3"/>
  </p:sldMasterIdLst>
  <p:notesMasterIdLst>
    <p:notesMasterId r:id="rId8"/>
  </p:notesMasterIdLst>
  <p:sldIdLst>
    <p:sldId id="462" r:id="rId4"/>
    <p:sldId id="463" r:id="rId5"/>
    <p:sldId id="473" r:id="rId6"/>
    <p:sldId id="4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B669E-3195-43E7-927D-9D8B315A9082}" v="187" dt="2022-01-27T06:35:39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4796" autoAdjust="0"/>
  </p:normalViewPr>
  <p:slideViewPr>
    <p:cSldViewPr snapToGrid="0" showGuides="1">
      <p:cViewPr varScale="1">
        <p:scale>
          <a:sx n="63" d="100"/>
          <a:sy n="63" d="100"/>
        </p:scale>
        <p:origin x="1048" y="64"/>
      </p:cViewPr>
      <p:guideLst>
        <p:guide orient="horz" pos="26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2DBAC-B1F5-4FAD-B1F1-389360DB49EA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24AA9-4587-4BFD-B389-181D2AE8F5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250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Although</a:t>
            </a:r>
            <a:r>
              <a:rPr lang="es-MX" dirty="0"/>
              <a:t> Mexico </a:t>
            </a:r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a </a:t>
            </a:r>
            <a:r>
              <a:rPr lang="es-MX" dirty="0" err="1"/>
              <a:t>petrolized</a:t>
            </a:r>
            <a:r>
              <a:rPr lang="es-MX" dirty="0"/>
              <a:t> </a:t>
            </a:r>
            <a:r>
              <a:rPr lang="es-MX" dirty="0" err="1"/>
              <a:t>economy</a:t>
            </a:r>
            <a:r>
              <a:rPr lang="es-MX" dirty="0"/>
              <a:t> (</a:t>
            </a:r>
            <a:r>
              <a:rPr lang="es-MX" dirty="0" err="1"/>
              <a:t>the</a:t>
            </a:r>
            <a:r>
              <a:rPr lang="es-MX" dirty="0"/>
              <a:t> share of </a:t>
            </a:r>
            <a:r>
              <a:rPr lang="es-MX" dirty="0" err="1"/>
              <a:t>hydrocarbons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total GDP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only</a:t>
            </a:r>
            <a:r>
              <a:rPr lang="es-MX" dirty="0"/>
              <a:t> 8.1% and </a:t>
            </a:r>
            <a:r>
              <a:rPr lang="es-MX" dirty="0" err="1"/>
              <a:t>exports</a:t>
            </a:r>
            <a:r>
              <a:rPr lang="es-MX" dirty="0"/>
              <a:t> of </a:t>
            </a:r>
            <a:r>
              <a:rPr lang="es-MX" dirty="0" err="1"/>
              <a:t>oil</a:t>
            </a:r>
            <a:r>
              <a:rPr lang="es-MX" dirty="0"/>
              <a:t> and gas </a:t>
            </a:r>
            <a:r>
              <a:rPr lang="es-MX" dirty="0" err="1"/>
              <a:t>account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14% of total), </a:t>
            </a:r>
            <a:r>
              <a:rPr lang="es-MX" dirty="0" err="1"/>
              <a:t>its</a:t>
            </a:r>
            <a:r>
              <a:rPr lang="es-MX" dirty="0"/>
              <a:t> </a:t>
            </a:r>
            <a:r>
              <a:rPr lang="es-MX" dirty="0" err="1"/>
              <a:t>public</a:t>
            </a:r>
            <a:r>
              <a:rPr lang="es-MX" dirty="0"/>
              <a:t> </a:t>
            </a:r>
            <a:r>
              <a:rPr lang="es-MX" dirty="0" err="1"/>
              <a:t>finances</a:t>
            </a:r>
            <a:r>
              <a:rPr lang="es-MX" dirty="0"/>
              <a:t> are </a:t>
            </a:r>
            <a:r>
              <a:rPr lang="es-MX" dirty="0" err="1"/>
              <a:t>petrolized</a:t>
            </a:r>
            <a:r>
              <a:rPr lang="es-MX" dirty="0"/>
              <a:t> , as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petroleum</a:t>
            </a:r>
            <a:r>
              <a:rPr lang="es-MX" dirty="0"/>
              <a:t> </a:t>
            </a:r>
            <a:r>
              <a:rPr lang="es-MX" dirty="0" err="1"/>
              <a:t>industry</a:t>
            </a:r>
            <a:r>
              <a:rPr lang="es-MX" dirty="0"/>
              <a:t> </a:t>
            </a:r>
            <a:r>
              <a:rPr lang="es-MX" dirty="0" err="1"/>
              <a:t>contributes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more </a:t>
            </a:r>
            <a:r>
              <a:rPr lang="es-MX" dirty="0" err="1"/>
              <a:t>than</a:t>
            </a:r>
            <a:r>
              <a:rPr lang="es-MX" dirty="0"/>
              <a:t> a </a:t>
            </a:r>
            <a:r>
              <a:rPr lang="es-MX" dirty="0" err="1"/>
              <a:t>third</a:t>
            </a:r>
            <a:r>
              <a:rPr lang="es-MX" dirty="0"/>
              <a:t> of </a:t>
            </a:r>
            <a:r>
              <a:rPr lang="es-MX" dirty="0" err="1"/>
              <a:t>government’s</a:t>
            </a:r>
            <a:r>
              <a:rPr lang="es-MX" dirty="0"/>
              <a:t> </a:t>
            </a:r>
            <a:r>
              <a:rPr lang="es-MX" dirty="0" err="1"/>
              <a:t>income</a:t>
            </a:r>
            <a:r>
              <a:rPr lang="es-MX" dirty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AEF9A-C578-47D8-9B16-47998828F29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6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Although</a:t>
            </a:r>
            <a:r>
              <a:rPr lang="es-MX" dirty="0"/>
              <a:t> Mexico </a:t>
            </a:r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a </a:t>
            </a:r>
            <a:r>
              <a:rPr lang="es-MX" dirty="0" err="1"/>
              <a:t>petrolized</a:t>
            </a:r>
            <a:r>
              <a:rPr lang="es-MX" dirty="0"/>
              <a:t> </a:t>
            </a:r>
            <a:r>
              <a:rPr lang="es-MX" dirty="0" err="1"/>
              <a:t>economy</a:t>
            </a:r>
            <a:r>
              <a:rPr lang="es-MX" dirty="0"/>
              <a:t> (</a:t>
            </a:r>
            <a:r>
              <a:rPr lang="es-MX" dirty="0" err="1"/>
              <a:t>the</a:t>
            </a:r>
            <a:r>
              <a:rPr lang="es-MX" dirty="0"/>
              <a:t> share of </a:t>
            </a:r>
            <a:r>
              <a:rPr lang="es-MX" dirty="0" err="1"/>
              <a:t>hydrocarbons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total GDP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only</a:t>
            </a:r>
            <a:r>
              <a:rPr lang="es-MX" dirty="0"/>
              <a:t> 8.1% and </a:t>
            </a:r>
            <a:r>
              <a:rPr lang="es-MX" dirty="0" err="1"/>
              <a:t>exports</a:t>
            </a:r>
            <a:r>
              <a:rPr lang="es-MX" dirty="0"/>
              <a:t> of </a:t>
            </a:r>
            <a:r>
              <a:rPr lang="es-MX" dirty="0" err="1"/>
              <a:t>oil</a:t>
            </a:r>
            <a:r>
              <a:rPr lang="es-MX" dirty="0"/>
              <a:t> and gas </a:t>
            </a:r>
            <a:r>
              <a:rPr lang="es-MX" dirty="0" err="1"/>
              <a:t>account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14% of total), </a:t>
            </a:r>
            <a:r>
              <a:rPr lang="es-MX" dirty="0" err="1"/>
              <a:t>its</a:t>
            </a:r>
            <a:r>
              <a:rPr lang="es-MX" dirty="0"/>
              <a:t> </a:t>
            </a:r>
            <a:r>
              <a:rPr lang="es-MX" dirty="0" err="1"/>
              <a:t>public</a:t>
            </a:r>
            <a:r>
              <a:rPr lang="es-MX" dirty="0"/>
              <a:t> </a:t>
            </a:r>
            <a:r>
              <a:rPr lang="es-MX" dirty="0" err="1"/>
              <a:t>finances</a:t>
            </a:r>
            <a:r>
              <a:rPr lang="es-MX" dirty="0"/>
              <a:t> are </a:t>
            </a:r>
            <a:r>
              <a:rPr lang="es-MX" dirty="0" err="1"/>
              <a:t>petrolized</a:t>
            </a:r>
            <a:r>
              <a:rPr lang="es-MX" dirty="0"/>
              <a:t> , as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petroleum</a:t>
            </a:r>
            <a:r>
              <a:rPr lang="es-MX" dirty="0"/>
              <a:t> </a:t>
            </a:r>
            <a:r>
              <a:rPr lang="es-MX" dirty="0" err="1"/>
              <a:t>industry</a:t>
            </a:r>
            <a:r>
              <a:rPr lang="es-MX" dirty="0"/>
              <a:t> </a:t>
            </a:r>
            <a:r>
              <a:rPr lang="es-MX" dirty="0" err="1"/>
              <a:t>contributes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more </a:t>
            </a:r>
            <a:r>
              <a:rPr lang="es-MX" dirty="0" err="1"/>
              <a:t>than</a:t>
            </a:r>
            <a:r>
              <a:rPr lang="es-MX" dirty="0"/>
              <a:t> a </a:t>
            </a:r>
            <a:r>
              <a:rPr lang="es-MX" dirty="0" err="1"/>
              <a:t>third</a:t>
            </a:r>
            <a:r>
              <a:rPr lang="es-MX" dirty="0"/>
              <a:t> of </a:t>
            </a:r>
            <a:r>
              <a:rPr lang="es-MX" dirty="0" err="1"/>
              <a:t>government’s</a:t>
            </a:r>
            <a:r>
              <a:rPr lang="es-MX" dirty="0"/>
              <a:t> </a:t>
            </a:r>
            <a:r>
              <a:rPr lang="es-MX" dirty="0" err="1"/>
              <a:t>income</a:t>
            </a:r>
            <a:r>
              <a:rPr lang="es-MX" dirty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AEF9A-C578-47D8-9B16-47998828F29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1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Although</a:t>
            </a:r>
            <a:r>
              <a:rPr lang="es-MX" dirty="0"/>
              <a:t> Mexico </a:t>
            </a:r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a </a:t>
            </a:r>
            <a:r>
              <a:rPr lang="es-MX" dirty="0" err="1"/>
              <a:t>petrolized</a:t>
            </a:r>
            <a:r>
              <a:rPr lang="es-MX" dirty="0"/>
              <a:t> </a:t>
            </a:r>
            <a:r>
              <a:rPr lang="es-MX" dirty="0" err="1"/>
              <a:t>economy</a:t>
            </a:r>
            <a:r>
              <a:rPr lang="es-MX" dirty="0"/>
              <a:t> (</a:t>
            </a:r>
            <a:r>
              <a:rPr lang="es-MX" dirty="0" err="1"/>
              <a:t>the</a:t>
            </a:r>
            <a:r>
              <a:rPr lang="es-MX" dirty="0"/>
              <a:t> share of </a:t>
            </a:r>
            <a:r>
              <a:rPr lang="es-MX" dirty="0" err="1"/>
              <a:t>hydrocarbons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total GDP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only</a:t>
            </a:r>
            <a:r>
              <a:rPr lang="es-MX" dirty="0"/>
              <a:t> 8.1% and </a:t>
            </a:r>
            <a:r>
              <a:rPr lang="es-MX" dirty="0" err="1"/>
              <a:t>exports</a:t>
            </a:r>
            <a:r>
              <a:rPr lang="es-MX" dirty="0"/>
              <a:t> of </a:t>
            </a:r>
            <a:r>
              <a:rPr lang="es-MX" dirty="0" err="1"/>
              <a:t>oil</a:t>
            </a:r>
            <a:r>
              <a:rPr lang="es-MX" dirty="0"/>
              <a:t> and gas </a:t>
            </a:r>
            <a:r>
              <a:rPr lang="es-MX" dirty="0" err="1"/>
              <a:t>account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14% of total), </a:t>
            </a:r>
            <a:r>
              <a:rPr lang="es-MX" dirty="0" err="1"/>
              <a:t>its</a:t>
            </a:r>
            <a:r>
              <a:rPr lang="es-MX" dirty="0"/>
              <a:t> </a:t>
            </a:r>
            <a:r>
              <a:rPr lang="es-MX" dirty="0" err="1"/>
              <a:t>public</a:t>
            </a:r>
            <a:r>
              <a:rPr lang="es-MX" dirty="0"/>
              <a:t> </a:t>
            </a:r>
            <a:r>
              <a:rPr lang="es-MX" dirty="0" err="1"/>
              <a:t>finances</a:t>
            </a:r>
            <a:r>
              <a:rPr lang="es-MX" dirty="0"/>
              <a:t> are </a:t>
            </a:r>
            <a:r>
              <a:rPr lang="es-MX" dirty="0" err="1"/>
              <a:t>petrolized</a:t>
            </a:r>
            <a:r>
              <a:rPr lang="es-MX" dirty="0"/>
              <a:t> , as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petroleum</a:t>
            </a:r>
            <a:r>
              <a:rPr lang="es-MX" dirty="0"/>
              <a:t> </a:t>
            </a:r>
            <a:r>
              <a:rPr lang="es-MX" dirty="0" err="1"/>
              <a:t>industry</a:t>
            </a:r>
            <a:r>
              <a:rPr lang="es-MX" dirty="0"/>
              <a:t> </a:t>
            </a:r>
            <a:r>
              <a:rPr lang="es-MX" dirty="0" err="1"/>
              <a:t>contributes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more </a:t>
            </a:r>
            <a:r>
              <a:rPr lang="es-MX" dirty="0" err="1"/>
              <a:t>than</a:t>
            </a:r>
            <a:r>
              <a:rPr lang="es-MX" dirty="0"/>
              <a:t> a </a:t>
            </a:r>
            <a:r>
              <a:rPr lang="es-MX" dirty="0" err="1"/>
              <a:t>third</a:t>
            </a:r>
            <a:r>
              <a:rPr lang="es-MX" dirty="0"/>
              <a:t> of </a:t>
            </a:r>
            <a:r>
              <a:rPr lang="es-MX" dirty="0" err="1"/>
              <a:t>government’s</a:t>
            </a:r>
            <a:r>
              <a:rPr lang="es-MX" dirty="0"/>
              <a:t> </a:t>
            </a:r>
            <a:r>
              <a:rPr lang="es-MX" dirty="0" err="1"/>
              <a:t>income</a:t>
            </a:r>
            <a:r>
              <a:rPr lang="es-MX" dirty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AEF9A-C578-47D8-9B16-47998828F29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3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Although</a:t>
            </a:r>
            <a:r>
              <a:rPr lang="es-MX" dirty="0"/>
              <a:t> Mexico </a:t>
            </a:r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a </a:t>
            </a:r>
            <a:r>
              <a:rPr lang="es-MX" dirty="0" err="1"/>
              <a:t>petrolized</a:t>
            </a:r>
            <a:r>
              <a:rPr lang="es-MX" dirty="0"/>
              <a:t> </a:t>
            </a:r>
            <a:r>
              <a:rPr lang="es-MX" dirty="0" err="1"/>
              <a:t>economy</a:t>
            </a:r>
            <a:r>
              <a:rPr lang="es-MX" dirty="0"/>
              <a:t> (</a:t>
            </a:r>
            <a:r>
              <a:rPr lang="es-MX" dirty="0" err="1"/>
              <a:t>the</a:t>
            </a:r>
            <a:r>
              <a:rPr lang="es-MX" dirty="0"/>
              <a:t> share of </a:t>
            </a:r>
            <a:r>
              <a:rPr lang="es-MX" dirty="0" err="1"/>
              <a:t>hydrocarbons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total GDP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only</a:t>
            </a:r>
            <a:r>
              <a:rPr lang="es-MX" dirty="0"/>
              <a:t> 8.1% and </a:t>
            </a:r>
            <a:r>
              <a:rPr lang="es-MX" dirty="0" err="1"/>
              <a:t>exports</a:t>
            </a:r>
            <a:r>
              <a:rPr lang="es-MX" dirty="0"/>
              <a:t> of </a:t>
            </a:r>
            <a:r>
              <a:rPr lang="es-MX" dirty="0" err="1"/>
              <a:t>oil</a:t>
            </a:r>
            <a:r>
              <a:rPr lang="es-MX" dirty="0"/>
              <a:t> and gas </a:t>
            </a:r>
            <a:r>
              <a:rPr lang="es-MX" dirty="0" err="1"/>
              <a:t>account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14% of total), </a:t>
            </a:r>
            <a:r>
              <a:rPr lang="es-MX" dirty="0" err="1"/>
              <a:t>its</a:t>
            </a:r>
            <a:r>
              <a:rPr lang="es-MX" dirty="0"/>
              <a:t> </a:t>
            </a:r>
            <a:r>
              <a:rPr lang="es-MX" dirty="0" err="1"/>
              <a:t>public</a:t>
            </a:r>
            <a:r>
              <a:rPr lang="es-MX" dirty="0"/>
              <a:t> </a:t>
            </a:r>
            <a:r>
              <a:rPr lang="es-MX" dirty="0" err="1"/>
              <a:t>finances</a:t>
            </a:r>
            <a:r>
              <a:rPr lang="es-MX" dirty="0"/>
              <a:t> are </a:t>
            </a:r>
            <a:r>
              <a:rPr lang="es-MX" dirty="0" err="1"/>
              <a:t>petrolized</a:t>
            </a:r>
            <a:r>
              <a:rPr lang="es-MX" dirty="0"/>
              <a:t> , as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petroleum</a:t>
            </a:r>
            <a:r>
              <a:rPr lang="es-MX" dirty="0"/>
              <a:t> </a:t>
            </a:r>
            <a:r>
              <a:rPr lang="es-MX" dirty="0" err="1"/>
              <a:t>industry</a:t>
            </a:r>
            <a:r>
              <a:rPr lang="es-MX" dirty="0"/>
              <a:t> </a:t>
            </a:r>
            <a:r>
              <a:rPr lang="es-MX" dirty="0" err="1"/>
              <a:t>contributes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more </a:t>
            </a:r>
            <a:r>
              <a:rPr lang="es-MX" dirty="0" err="1"/>
              <a:t>than</a:t>
            </a:r>
            <a:r>
              <a:rPr lang="es-MX" dirty="0"/>
              <a:t> a </a:t>
            </a:r>
            <a:r>
              <a:rPr lang="es-MX" dirty="0" err="1"/>
              <a:t>third</a:t>
            </a:r>
            <a:r>
              <a:rPr lang="es-MX" dirty="0"/>
              <a:t> of </a:t>
            </a:r>
            <a:r>
              <a:rPr lang="es-MX" dirty="0" err="1"/>
              <a:t>government’s</a:t>
            </a:r>
            <a:r>
              <a:rPr lang="es-MX" dirty="0"/>
              <a:t> </a:t>
            </a:r>
            <a:r>
              <a:rPr lang="es-MX" dirty="0" err="1"/>
              <a:t>income</a:t>
            </a:r>
            <a:r>
              <a:rPr lang="es-MX" dirty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AEF9A-C578-47D8-9B16-47998828F29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55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453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610FC5E-8BAD-4F67-B349-01A50A82B8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7F6DFEC9-B527-4E8F-960F-A4E1E37FA27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850F5-AA2A-4EC0-8793-228501E02A22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5B2C4EED-177A-4F86-867B-7D0F206C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12277-A85E-416D-9DC2-46FAA4798DA8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98272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24E1F-D79A-459F-A7E2-B1B97450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6E952F-20B4-4183-B53A-F3FBCE5D0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AF3B5A-6607-4A6E-B4FC-2767AAD8B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487CA5-0BFC-44B5-8FBC-B76CF957F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EF72C7-2932-4E68-8E77-DBAC20DE4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9621A5-D274-4FBF-9755-720DAB8C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5FD3-0343-4E97-9F45-9105B142DF1F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900844-B981-404D-AFBE-6F811E7E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58C0B30-59BD-4DE7-8A24-345E5331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5572-3A7A-487E-876A-43976D81C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604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97C76-E304-41EB-BC4C-F46D3E798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E5D355-381E-4365-AB51-71A445EE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5FD3-0343-4E97-9F45-9105B142DF1F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5F6BB4-31F9-4988-A4B9-DAAB6528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E9F521-F234-4C6B-960A-2CC7FA88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5572-3A7A-487E-876A-43976D81C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24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FDD5D7-997B-479A-A146-A8867923C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5FD3-0343-4E97-9F45-9105B142DF1F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184198-AC75-4560-BADE-9E1D25CD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8A2C35-E038-4C0D-BFBC-35FA869E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5572-3A7A-487E-876A-43976D81C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9691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B4D39-DD48-4FDA-955A-2F7A0AF0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57BD07-E57B-4A1C-AA3C-B192377AC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C3F7F2-3E08-4917-9E8A-E48F34EC5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CC2B54-60BB-4B7E-B534-6A1D9D20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5FD3-0343-4E97-9F45-9105B142DF1F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8F5808-6616-4B4B-9565-4268B54F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95EC67-8998-47EB-9568-2595C0AA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5572-3A7A-487E-876A-43976D81C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180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59502-E5A6-458C-8299-06C757CF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2A4EE6-9C35-41DB-9F71-D1E72A44B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59D172-2500-44C1-9034-11CC97522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B36DE4-9F04-4E4D-B68E-7982447B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5FD3-0343-4E97-9F45-9105B142DF1F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5536F0-5F6C-4AC0-84B6-B532DAD4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27E627-60C8-4B96-A817-525B7DFB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5572-3A7A-487E-876A-43976D81C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0768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5B206-A26E-42EE-BCE5-0ECC6755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B58D11-748E-459D-9EE0-A0306A972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81C37-5527-45E4-865C-6100F554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5FD3-0343-4E97-9F45-9105B142DF1F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C70768-C81A-4832-A5CC-BB2C4747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E8B5BD-B6A2-444D-A7E7-B6FFD7E9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5572-3A7A-487E-876A-43976D81C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045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9B46C-808E-4B4C-908B-686EC9C48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E6918-82F9-4687-A7AB-7D184CE31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B5E57D-F291-4125-9D07-4853A890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5FD3-0343-4E97-9F45-9105B142DF1F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BC05BC-6266-4901-AE0C-F59895EE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ADA27-441E-4ADC-9A13-B4ECCDD3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5572-3A7A-487E-876A-43976D81C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2405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A624B-2A5C-487E-B35B-7F114A3AE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8ED770-310D-4C07-AF15-D87061E4B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E61582-0C10-4EBB-9E18-77464B84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8A8-B5EA-4989-9897-2B88C3489512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09FDA-1988-4BB1-BDF3-2AF4CCFA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B8BB5-0006-4B46-AA6E-D148D574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74A-7060-49DD-B9C6-4956D3707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90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FDA1F-5BEC-4C90-AB2F-465191D63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BE04FC-1827-4533-BB31-1133BB065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D4000E-1762-4FC2-9EFF-1C036C71A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8A8-B5EA-4989-9897-2B88C3489512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736426-E928-4744-B853-F0E30A16A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381B12-A9F8-4886-B06A-1EB351D1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74A-7060-49DD-B9C6-4956D3707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6603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2CF99-4AA5-4499-B965-A79B74A6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DF653-D969-4D25-9777-5337E1FBD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0600AF-075B-4C02-9C9E-9C24C3E2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8A8-B5EA-4989-9897-2B88C3489512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C240DA-EB7E-4794-97AA-50D0AB352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AB55DF-A050-4FFB-804A-29F91F5A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74A-7060-49DD-B9C6-4956D3707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327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5667" y="390806"/>
            <a:ext cx="8720667" cy="400559"/>
          </a:xfrm>
        </p:spPr>
        <p:txBody>
          <a:bodyPr/>
          <a:lstStyle>
            <a:lvl1pPr>
              <a:defRPr sz="2603" b="1" i="0">
                <a:solidFill>
                  <a:srgbClr val="00368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259" y="1935816"/>
            <a:ext cx="10071485" cy="244362"/>
          </a:xfrm>
        </p:spPr>
        <p:txBody>
          <a:bodyPr/>
          <a:lstStyle>
            <a:lvl1pPr>
              <a:defRPr sz="1588" b="0" i="0">
                <a:solidFill>
                  <a:srgbClr val="1E120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D9C1A8A4-0279-4258-8FBA-EDD5D65FA0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87FF11B0-CD7D-4E8C-9B18-5471DB60443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F276-423C-4F19-A440-0A521CDDC23F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797E1540-6D75-4E57-BE57-7F64BD64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3A64C-AF30-45EE-B890-557A49DB7C68}" type="slidenum">
              <a:rPr lang="es-MX" altLang="es-MX"/>
              <a:pPr/>
              <a:t>‹Nº›</a:t>
            </a:fld>
            <a:endParaRPr lang="es-MX" altLang="es-MX"/>
          </a:p>
        </p:txBody>
      </p:sp>
      <p:cxnSp>
        <p:nvCxnSpPr>
          <p:cNvPr id="7" name="18 Conector recto">
            <a:extLst>
              <a:ext uri="{FF2B5EF4-FFF2-40B4-BE49-F238E27FC236}">
                <a16:creationId xmlns:a16="http://schemas.microsoft.com/office/drawing/2014/main" id="{F1DA2678-E035-4837-95ED-6958AFA05BC1}"/>
              </a:ext>
            </a:extLst>
          </p:cNvPr>
          <p:cNvCxnSpPr/>
          <p:nvPr userDrawn="1"/>
        </p:nvCxnSpPr>
        <p:spPr>
          <a:xfrm>
            <a:off x="1871410" y="980728"/>
            <a:ext cx="8352928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7">
            <a:extLst>
              <a:ext uri="{FF2B5EF4-FFF2-40B4-BE49-F238E27FC236}">
                <a16:creationId xmlns:a16="http://schemas.microsoft.com/office/drawing/2014/main" id="{A79AD931-D270-4DBA-85FB-6791ACCD6641}"/>
              </a:ext>
            </a:extLst>
          </p:cNvPr>
          <p:cNvSpPr>
            <a:spLocks/>
          </p:cNvSpPr>
          <p:nvPr userDrawn="1"/>
        </p:nvSpPr>
        <p:spPr bwMode="auto">
          <a:xfrm>
            <a:off x="9691688" y="0"/>
            <a:ext cx="135871" cy="1036544"/>
          </a:xfrm>
          <a:custGeom>
            <a:avLst/>
            <a:gdLst>
              <a:gd name="T0" fmla="*/ 0 w 154940"/>
              <a:gd name="T1" fmla="*/ 1174671 h 1174750"/>
              <a:gd name="T2" fmla="*/ 119568 w 154940"/>
              <a:gd name="T3" fmla="*/ 1174671 h 1174750"/>
              <a:gd name="T4" fmla="*/ 119568 w 154940"/>
              <a:gd name="T5" fmla="*/ 0 h 1174750"/>
              <a:gd name="T6" fmla="*/ 0 w 154940"/>
              <a:gd name="T7" fmla="*/ 0 h 1174750"/>
              <a:gd name="T8" fmla="*/ 0 w 154940"/>
              <a:gd name="T9" fmla="*/ 1174671 h 1174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940" h="1174750">
                <a:moveTo>
                  <a:pt x="0" y="1174671"/>
                </a:moveTo>
                <a:lnTo>
                  <a:pt x="154912" y="1174671"/>
                </a:lnTo>
                <a:lnTo>
                  <a:pt x="154912" y="0"/>
                </a:lnTo>
                <a:lnTo>
                  <a:pt x="0" y="0"/>
                </a:lnTo>
                <a:lnTo>
                  <a:pt x="0" y="1174671"/>
                </a:lnTo>
                <a:close/>
              </a:path>
            </a:pathLst>
          </a:custGeom>
          <a:solidFill>
            <a:srgbClr val="0036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588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62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9AF56-0D7C-4608-B4FB-93151EA8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3F76A7-E976-4DAD-BFB1-0CE7E1143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CD1031-B8D4-4974-97EA-CC7B49586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188F1-FF01-419E-807B-219F09D6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8A8-B5EA-4989-9897-2B88C3489512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E006C9-8BBA-40B9-BB75-4CC5701D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D79B03-5E82-4764-97D4-143EB1B4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74A-7060-49DD-B9C6-4956D3707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9748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6B38A-8042-4C70-AE04-B6E50DDE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9AA989-D669-4B2F-9CE4-B4FCC83F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DF6B7A-A715-4C66-8E02-CBBA6049E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EE44F5-2521-4867-B1CC-BA8269618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9CFF88-E940-49FE-A3A2-16EA09BBE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26AF8-5563-46AA-B19A-07BA0946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8A8-B5EA-4989-9897-2B88C3489512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CE00CC8-8300-4427-B4B0-EA911593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43FC11D-11FC-4569-9624-A0C9364D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74A-7060-49DD-B9C6-4956D3707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4155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16D2A-D8E8-47EE-A1EA-923FB905C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7EA4DB-C4BB-4288-8A80-120E2F7E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8A8-B5EA-4989-9897-2B88C3489512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2C9A66-64E1-4F40-AF92-066A3E77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31907C-A0DE-4C0C-88FE-E33D26E2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74A-7060-49DD-B9C6-4956D3707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5485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BD463F-06EF-481E-8BEF-4E7EBEBF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8A8-B5EA-4989-9897-2B88C3489512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9957C5-62C6-4E88-A298-29382546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88A026-E9B4-4BBA-8E9B-AD3CA349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74A-7060-49DD-B9C6-4956D3707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1981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4964D-C676-4091-8C92-83CF1903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E54058-D460-4584-B8E6-CEED878A8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173BDD-4D10-48A9-9B2E-072022646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C7BC09-266E-4946-B09D-E08FD101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8A8-B5EA-4989-9897-2B88C3489512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C50CCA-F8D1-4444-9313-D95F39CE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84948A-C2F9-4F53-A9BA-BD49964C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74A-7060-49DD-B9C6-4956D3707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5441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D19AE-BED6-47F0-91C8-0850F2E0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99E9676-C818-4040-A88B-6DA72F5C0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EE56B6-92E5-4BC2-BF6B-FED0B09C1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CE840F-2D50-417A-B53F-EC807703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8A8-B5EA-4989-9897-2B88C3489512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2D97A5-CE19-4456-9EA8-0D1E0972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0F51F0-06BD-4586-B0D4-61C2868A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74A-7060-49DD-B9C6-4956D3707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710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1BE20-37A1-43D8-8EA1-4BB297468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E45520-BAE8-43DA-9A68-D81B94542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B4D6B-1CB6-494B-A8E9-16001383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8A8-B5EA-4989-9897-2B88C3489512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0CB47-488B-4526-A6B5-09299C53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B06925-E4EB-4500-BDA0-1A1C145A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74A-7060-49DD-B9C6-4956D3707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512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433C7F-4C4F-4005-B5F6-B67DD265A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085B9E-C330-4240-8BFB-D918C7622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36DAB1-E38F-4F70-B402-F7C5F720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D18A8-B5EA-4989-9897-2B88C3489512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E7D24-23DE-4576-A3ED-6BE68689C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546EAB-3340-4536-9A17-4B264805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C074A-7060-49DD-B9C6-4956D3707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237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>
            <a:extLst>
              <a:ext uri="{FF2B5EF4-FFF2-40B4-BE49-F238E27FC236}">
                <a16:creationId xmlns:a16="http://schemas.microsoft.com/office/drawing/2014/main" id="{3799F7C4-4F2A-447A-9F30-DBB529912971}"/>
              </a:ext>
            </a:extLst>
          </p:cNvPr>
          <p:cNvSpPr>
            <a:spLocks/>
          </p:cNvSpPr>
          <p:nvPr/>
        </p:nvSpPr>
        <p:spPr bwMode="auto">
          <a:xfrm>
            <a:off x="654243" y="3434603"/>
            <a:ext cx="6655955" cy="0"/>
          </a:xfrm>
          <a:custGeom>
            <a:avLst/>
            <a:gdLst>
              <a:gd name="T0" fmla="*/ 5544584 w 5490210"/>
              <a:gd name="T1" fmla="*/ 0 w 549021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490210">
                <a:moveTo>
                  <a:pt x="5490002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A7A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MX" sz="1588"/>
          </a:p>
        </p:txBody>
      </p:sp>
      <p:sp>
        <p:nvSpPr>
          <p:cNvPr id="6" name="bk object 17">
            <a:extLst>
              <a:ext uri="{FF2B5EF4-FFF2-40B4-BE49-F238E27FC236}">
                <a16:creationId xmlns:a16="http://schemas.microsoft.com/office/drawing/2014/main" id="{1938A743-1A3D-4E76-BACA-A863478B1EF3}"/>
              </a:ext>
            </a:extLst>
          </p:cNvPr>
          <p:cNvSpPr>
            <a:spLocks/>
          </p:cNvSpPr>
          <p:nvPr/>
        </p:nvSpPr>
        <p:spPr bwMode="auto">
          <a:xfrm>
            <a:off x="592667" y="2769254"/>
            <a:ext cx="6328834" cy="0"/>
          </a:xfrm>
          <a:custGeom>
            <a:avLst/>
            <a:gdLst>
              <a:gd name="T0" fmla="*/ 5274604 w 5220335"/>
              <a:gd name="T1" fmla="*/ 0 w 522033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220335">
                <a:moveTo>
                  <a:pt x="5220007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A7A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MX"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5667" y="390806"/>
            <a:ext cx="8720667" cy="400559"/>
          </a:xfrm>
        </p:spPr>
        <p:txBody>
          <a:bodyPr/>
          <a:lstStyle>
            <a:lvl1pPr>
              <a:defRPr sz="2603" b="1" i="0">
                <a:solidFill>
                  <a:srgbClr val="00368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1E5781CC-E673-4814-9182-C83FB7902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D2D2860A-6D7D-4425-8CCE-561C0F344D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063FBE-1ECC-46C1-B396-2473EF37245F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FB99C63E-5E1A-4CC3-B3AA-FA47E0D3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9615B-338D-448B-B786-159F4CBB8EF0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84352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5667" y="390806"/>
            <a:ext cx="8720667" cy="400559"/>
          </a:xfrm>
        </p:spPr>
        <p:txBody>
          <a:bodyPr/>
          <a:lstStyle>
            <a:lvl1pPr>
              <a:defRPr sz="2603" b="1" i="0">
                <a:solidFill>
                  <a:srgbClr val="00368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D3F2E211-9CDD-420C-85B4-306941005D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41E0D038-66A4-41D2-A12A-806BD381F8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1AE3-D97F-4FD7-817F-FA8280C6C2B8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16DDDAB5-EA0A-4193-960C-3B3B845C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A8B1D-E975-4F87-BB87-822E083DCF00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12282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>
            <a:extLst>
              <a:ext uri="{FF2B5EF4-FFF2-40B4-BE49-F238E27FC236}">
                <a16:creationId xmlns:a16="http://schemas.microsoft.com/office/drawing/2014/main" id="{FFAFB972-75F7-49B8-AD46-EC0FD5C8667D}"/>
              </a:ext>
            </a:extLst>
          </p:cNvPr>
          <p:cNvSpPr>
            <a:spLocks/>
          </p:cNvSpPr>
          <p:nvPr/>
        </p:nvSpPr>
        <p:spPr bwMode="auto">
          <a:xfrm>
            <a:off x="0" y="787214"/>
            <a:ext cx="12192000" cy="6070787"/>
          </a:xfrm>
          <a:custGeom>
            <a:avLst/>
            <a:gdLst>
              <a:gd name="T0" fmla="*/ 0 w 10058400"/>
              <a:gd name="T1" fmla="*/ 6915776 h 6879590"/>
              <a:gd name="T2" fmla="*/ 10058388 w 10058400"/>
              <a:gd name="T3" fmla="*/ 6915776 h 6879590"/>
              <a:gd name="T4" fmla="*/ 10058388 w 10058400"/>
              <a:gd name="T5" fmla="*/ 0 h 6879590"/>
              <a:gd name="T6" fmla="*/ 0 w 10058400"/>
              <a:gd name="T7" fmla="*/ 0 h 6879590"/>
              <a:gd name="T8" fmla="*/ 0 w 10058400"/>
              <a:gd name="T9" fmla="*/ 6915776 h 6879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58400" h="6879590">
                <a:moveTo>
                  <a:pt x="0" y="6879488"/>
                </a:moveTo>
                <a:lnTo>
                  <a:pt x="10058388" y="6879488"/>
                </a:lnTo>
                <a:lnTo>
                  <a:pt x="10058388" y="0"/>
                </a:lnTo>
                <a:lnTo>
                  <a:pt x="0" y="0"/>
                </a:lnTo>
                <a:lnTo>
                  <a:pt x="0" y="6879488"/>
                </a:lnTo>
                <a:close/>
              </a:path>
            </a:pathLst>
          </a:custGeom>
          <a:solidFill>
            <a:srgbClr val="8886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MX" sz="1588"/>
          </a:p>
        </p:txBody>
      </p:sp>
      <p:sp>
        <p:nvSpPr>
          <p:cNvPr id="3" name="bk object 17">
            <a:extLst>
              <a:ext uri="{FF2B5EF4-FFF2-40B4-BE49-F238E27FC236}">
                <a16:creationId xmlns:a16="http://schemas.microsoft.com/office/drawing/2014/main" id="{E04D5A91-C369-4685-A1CE-FDC1E9B633AE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12192000" cy="788614"/>
          </a:xfrm>
          <a:custGeom>
            <a:avLst/>
            <a:gdLst>
              <a:gd name="T0" fmla="*/ 0 w 10058400"/>
              <a:gd name="T1" fmla="*/ 896089 h 893444"/>
              <a:gd name="T2" fmla="*/ 10058399 w 10058400"/>
              <a:gd name="T3" fmla="*/ 896089 h 893444"/>
              <a:gd name="T4" fmla="*/ 10058399 w 10058400"/>
              <a:gd name="T5" fmla="*/ 0 h 893444"/>
              <a:gd name="T6" fmla="*/ 0 w 10058400"/>
              <a:gd name="T7" fmla="*/ 0 h 893444"/>
              <a:gd name="T8" fmla="*/ 0 w 10058400"/>
              <a:gd name="T9" fmla="*/ 896089 h 893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58400" h="893444">
                <a:moveTo>
                  <a:pt x="0" y="892896"/>
                </a:moveTo>
                <a:lnTo>
                  <a:pt x="10058399" y="892896"/>
                </a:lnTo>
                <a:lnTo>
                  <a:pt x="10058399" y="0"/>
                </a:lnTo>
                <a:lnTo>
                  <a:pt x="0" y="0"/>
                </a:lnTo>
                <a:lnTo>
                  <a:pt x="0" y="89289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s-MX" sz="1588"/>
          </a:p>
        </p:txBody>
      </p:sp>
      <p:sp>
        <p:nvSpPr>
          <p:cNvPr id="4" name="bk object 18">
            <a:extLst>
              <a:ext uri="{FF2B5EF4-FFF2-40B4-BE49-F238E27FC236}">
                <a16:creationId xmlns:a16="http://schemas.microsoft.com/office/drawing/2014/main" id="{5BF87DBE-4473-4D08-BBE4-A7BAA6079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5776"/>
            <a:ext cx="7893242" cy="587328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s-MX" altLang="es-MX" sz="1588">
              <a:cs typeface="Arial" charset="0"/>
            </a:endParaRPr>
          </a:p>
        </p:txBody>
      </p:sp>
      <p:sp>
        <p:nvSpPr>
          <p:cNvPr id="5" name="bk object 19">
            <a:extLst>
              <a:ext uri="{FF2B5EF4-FFF2-40B4-BE49-F238E27FC236}">
                <a16:creationId xmlns:a16="http://schemas.microsoft.com/office/drawing/2014/main" id="{8B979C0A-E25A-46E2-8C08-B78F663AF8A4}"/>
              </a:ext>
            </a:extLst>
          </p:cNvPr>
          <p:cNvSpPr>
            <a:spLocks/>
          </p:cNvSpPr>
          <p:nvPr/>
        </p:nvSpPr>
        <p:spPr bwMode="auto">
          <a:xfrm>
            <a:off x="4766349" y="714375"/>
            <a:ext cx="7425651" cy="5870482"/>
          </a:xfrm>
          <a:custGeom>
            <a:avLst/>
            <a:gdLst>
              <a:gd name="T0" fmla="*/ 0 w 6126480"/>
              <a:gd name="T1" fmla="*/ 0 h 6652259"/>
              <a:gd name="T2" fmla="*/ 2589730 w 6126480"/>
              <a:gd name="T3" fmla="*/ 6706245 h 6652259"/>
              <a:gd name="T4" fmla="*/ 6107894 w 6126480"/>
              <a:gd name="T5" fmla="*/ 6706245 h 6652259"/>
              <a:gd name="T6" fmla="*/ 6107894 w 6126480"/>
              <a:gd name="T7" fmla="*/ 9079 h 6652259"/>
              <a:gd name="T8" fmla="*/ 0 w 6126480"/>
              <a:gd name="T9" fmla="*/ 0 h 6652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26480" h="6652259">
                <a:moveTo>
                  <a:pt x="0" y="0"/>
                </a:moveTo>
                <a:lnTo>
                  <a:pt x="2597414" y="6651653"/>
                </a:lnTo>
                <a:lnTo>
                  <a:pt x="6125992" y="6651653"/>
                </a:lnTo>
                <a:lnTo>
                  <a:pt x="6125992" y="9022"/>
                </a:lnTo>
                <a:lnTo>
                  <a:pt x="0" y="0"/>
                </a:lnTo>
                <a:close/>
              </a:path>
            </a:pathLst>
          </a:custGeom>
          <a:solidFill>
            <a:srgbClr val="0036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MX" sz="1588"/>
          </a:p>
        </p:txBody>
      </p:sp>
    </p:spTree>
    <p:extLst>
      <p:ext uri="{BB962C8B-B14F-4D97-AF65-F5344CB8AC3E}">
        <p14:creationId xmlns:p14="http://schemas.microsoft.com/office/powerpoint/2010/main" val="354850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F4C9C-7A03-4C59-A76B-74718EB5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A76A63-C6E4-408A-A03B-E49E51FAC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630B8-F12F-484F-AA08-4EDAC1B6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5FD3-0343-4E97-9F45-9105B142DF1F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6C0D0-A189-4733-97C2-77FB4F69D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BF447-0C80-4333-8EA5-C307559C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5572-3A7A-487E-876A-43976D81C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105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743C6-0793-440D-8DF5-C853E409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90D126-6371-43E8-B66F-81198FE65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0BBB28-F3DB-4618-AB66-2036F4BB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5FD3-0343-4E97-9F45-9105B142DF1F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911467-2E60-4D75-82A9-81256B84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6881B5-1E83-49E7-ADB2-418998AF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5572-3A7A-487E-876A-43976D81C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624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B153E-98B6-4F7C-B962-2E4BC114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05285D-17C5-46D9-A739-B7D471250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54E07B-0FC1-43D1-8F3A-B72A7A1B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5FD3-0343-4E97-9F45-9105B142DF1F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547F4-5E2C-412C-BA4D-F9E3C70C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B5997-A0C2-4BB2-8DE6-C0A191C5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5572-3A7A-487E-876A-43976D81C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11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D6F2E-E7A4-44F1-B275-4C36D624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1A41D1-BE78-447D-8DF5-AF39CBDD6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71BA13-7687-4532-A874-FB0F3F0F4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16C719-1457-41F9-8C7A-04CBFBFC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5FD3-0343-4E97-9F45-9105B142DF1F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1336AE-701E-4585-8413-BA21D659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6572-242D-4514-85B6-32D9E3F7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5572-3A7A-487E-876A-43976D81C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528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870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>
            <a:extLst>
              <a:ext uri="{FF2B5EF4-FFF2-40B4-BE49-F238E27FC236}">
                <a16:creationId xmlns:a16="http://schemas.microsoft.com/office/drawing/2014/main" id="{99868B8E-0280-4C8D-978E-307BCBE0D9AB}"/>
              </a:ext>
            </a:extLst>
          </p:cNvPr>
          <p:cNvSpPr>
            <a:spLocks/>
          </p:cNvSpPr>
          <p:nvPr/>
        </p:nvSpPr>
        <p:spPr bwMode="auto">
          <a:xfrm>
            <a:off x="0" y="5603"/>
            <a:ext cx="12192000" cy="6846794"/>
          </a:xfrm>
          <a:custGeom>
            <a:avLst/>
            <a:gdLst>
              <a:gd name="T0" fmla="*/ 0 w 10058400"/>
              <a:gd name="T1" fmla="*/ 7759689 h 7759700"/>
              <a:gd name="T2" fmla="*/ 10058399 w 10058400"/>
              <a:gd name="T3" fmla="*/ 7759689 h 7759700"/>
              <a:gd name="T4" fmla="*/ 10058399 w 10058400"/>
              <a:gd name="T5" fmla="*/ 0 h 7759700"/>
              <a:gd name="T6" fmla="*/ 0 w 10058400"/>
              <a:gd name="T7" fmla="*/ 0 h 7759700"/>
              <a:gd name="T8" fmla="*/ 0 w 10058400"/>
              <a:gd name="T9" fmla="*/ 7759689 h 7759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58400" h="7759700">
                <a:moveTo>
                  <a:pt x="0" y="7759689"/>
                </a:moveTo>
                <a:lnTo>
                  <a:pt x="10058399" y="7759689"/>
                </a:lnTo>
                <a:lnTo>
                  <a:pt x="10058399" y="0"/>
                </a:lnTo>
                <a:lnTo>
                  <a:pt x="0" y="0"/>
                </a:lnTo>
                <a:lnTo>
                  <a:pt x="0" y="7759689"/>
                </a:lnTo>
                <a:close/>
              </a:path>
            </a:pathLst>
          </a:custGeom>
          <a:solidFill>
            <a:srgbClr val="E4E3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MX" sz="1588"/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DD53DC58-11A3-4D6C-897F-94F9B918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67" y="390806"/>
            <a:ext cx="8720667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00368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1028" name="Holder 3">
            <a:extLst>
              <a:ext uri="{FF2B5EF4-FFF2-40B4-BE49-F238E27FC236}">
                <a16:creationId xmlns:a16="http://schemas.microsoft.com/office/drawing/2014/main" id="{BAA064D8-B05B-4C49-A206-58CB2D9934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60259" y="1935816"/>
            <a:ext cx="100714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s-MX" altLang="es-MX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E8476201-A13F-403A-8DC6-B6E5D36CEB4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4818" y="6377549"/>
            <a:ext cx="39023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19FE5D28-8AB9-405E-A7F9-BCF4F2E6A4E3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986" y="6377549"/>
            <a:ext cx="28036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300C33-463B-4479-B6BA-98EE799E1C29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1AF61258-2E56-4CC9-BFF7-06DABB8D04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394" y="6377549"/>
            <a:ext cx="2803622" cy="27699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fld id="{8F7E26CE-4090-4222-AD9A-1332F0C6FC1E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15326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0343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80686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2103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61373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0343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6867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2103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1373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D4DFE0A-C2B2-4E0B-987A-E5869ED1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1C28F9-3D36-4930-B63C-87EE3ED75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0094F8-C9BE-4187-8FD9-35858A998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5FD3-0343-4E97-9F45-9105B142DF1F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6EA263-5396-4C4F-A743-85D60C46A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63A4D-3961-4FA9-9039-762713FD6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5572-3A7A-487E-876A-43976D81C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974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025FBA-CEF2-4202-A8BC-4908D50D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C58289-54A8-4019-997D-C514EB5BD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217335-4822-406F-A8F7-7060123DF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D18A8-B5EA-4989-9897-2B88C3489512}" type="datetimeFigureOut">
              <a:rPr lang="es-MX" smtClean="0"/>
              <a:t>27/01/2022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A87374-3DCE-423D-B57B-41847EE55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DD688F-11E0-4CA8-BFF3-9AD6682FA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C074A-7060-49DD-B9C6-4956D37070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18 Conector recto"/>
          <p:cNvCxnSpPr/>
          <p:nvPr/>
        </p:nvCxnSpPr>
        <p:spPr>
          <a:xfrm>
            <a:off x="1919536" y="980728"/>
            <a:ext cx="8352928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5 Rectángulo">
            <a:extLst>
              <a:ext uri="{FF2B5EF4-FFF2-40B4-BE49-F238E27FC236}">
                <a16:creationId xmlns:a16="http://schemas.microsoft.com/office/drawing/2014/main" id="{A674C974-2F4E-4160-8DBA-CB465C34E7E2}"/>
              </a:ext>
            </a:extLst>
          </p:cNvPr>
          <p:cNvSpPr/>
          <p:nvPr/>
        </p:nvSpPr>
        <p:spPr>
          <a:xfrm>
            <a:off x="743778" y="1147552"/>
            <a:ext cx="10704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9981B4CE-A6F9-4B21-BE6B-E427A714C73B}"/>
              </a:ext>
            </a:extLst>
          </p:cNvPr>
          <p:cNvSpPr>
            <a:spLocks/>
          </p:cNvSpPr>
          <p:nvPr/>
        </p:nvSpPr>
        <p:spPr bwMode="auto">
          <a:xfrm>
            <a:off x="9691688" y="0"/>
            <a:ext cx="135871" cy="1036544"/>
          </a:xfrm>
          <a:custGeom>
            <a:avLst/>
            <a:gdLst>
              <a:gd name="T0" fmla="*/ 0 w 154940"/>
              <a:gd name="T1" fmla="*/ 1174671 h 1174750"/>
              <a:gd name="T2" fmla="*/ 119568 w 154940"/>
              <a:gd name="T3" fmla="*/ 1174671 h 1174750"/>
              <a:gd name="T4" fmla="*/ 119568 w 154940"/>
              <a:gd name="T5" fmla="*/ 0 h 1174750"/>
              <a:gd name="T6" fmla="*/ 0 w 154940"/>
              <a:gd name="T7" fmla="*/ 0 h 1174750"/>
              <a:gd name="T8" fmla="*/ 0 w 154940"/>
              <a:gd name="T9" fmla="*/ 1174671 h 1174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940" h="1174750">
                <a:moveTo>
                  <a:pt x="0" y="1174671"/>
                </a:moveTo>
                <a:lnTo>
                  <a:pt x="154912" y="1174671"/>
                </a:lnTo>
                <a:lnTo>
                  <a:pt x="154912" y="0"/>
                </a:lnTo>
                <a:lnTo>
                  <a:pt x="0" y="0"/>
                </a:lnTo>
                <a:lnTo>
                  <a:pt x="0" y="1174671"/>
                </a:lnTo>
                <a:close/>
              </a:path>
            </a:pathLst>
          </a:custGeom>
          <a:solidFill>
            <a:srgbClr val="0036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588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49518E5D-9BB0-4EFD-8387-B8B25B7829BE}"/>
              </a:ext>
            </a:extLst>
          </p:cNvPr>
          <p:cNvSpPr txBox="1">
            <a:spLocks/>
          </p:cNvSpPr>
          <p:nvPr/>
        </p:nvSpPr>
        <p:spPr>
          <a:xfrm>
            <a:off x="674421" y="335658"/>
            <a:ext cx="9017267" cy="7920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3" b="1" i="0">
                <a:solidFill>
                  <a:srgbClr val="003687"/>
                </a:solidFill>
                <a:latin typeface="Tahoma"/>
                <a:ea typeface="+mj-ea"/>
                <a:cs typeface="Tahom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03433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806867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2103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613733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s-MX" sz="2800" kern="0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Nunca antes un modelo Constitucional tan restrictivo…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191CEA-207E-460F-9D05-AC4BB06D211B}"/>
              </a:ext>
            </a:extLst>
          </p:cNvPr>
          <p:cNvSpPr txBox="1"/>
          <p:nvPr/>
        </p:nvSpPr>
        <p:spPr>
          <a:xfrm>
            <a:off x="6620958" y="6062739"/>
            <a:ext cx="708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	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DD2F23-0A9D-477C-BDF6-CA559409C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176" y="1914730"/>
            <a:ext cx="2481313" cy="36580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2985FB2-16D3-499D-A6D1-54E51C7FE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810" y="1914731"/>
            <a:ext cx="2566121" cy="365808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A82658F-B763-43C7-A993-0A00A326691F}"/>
              </a:ext>
            </a:extLst>
          </p:cNvPr>
          <p:cNvSpPr txBox="1"/>
          <p:nvPr/>
        </p:nvSpPr>
        <p:spPr>
          <a:xfrm>
            <a:off x="1742872" y="1384084"/>
            <a:ext cx="189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kern="0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L. CÁRDENAS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6F3CED4-EB33-4851-AFCF-A468F8952D02}"/>
              </a:ext>
            </a:extLst>
          </p:cNvPr>
          <p:cNvSpPr txBox="1"/>
          <p:nvPr/>
        </p:nvSpPr>
        <p:spPr>
          <a:xfrm>
            <a:off x="5045547" y="1372706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 kern="0" spc="88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MX" dirty="0"/>
              <a:t>A. LÓPEZ MATEOS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9DF75B5-FD45-4910-967D-E844923AFD04}"/>
              </a:ext>
            </a:extLst>
          </p:cNvPr>
          <p:cNvSpPr txBox="1"/>
          <p:nvPr/>
        </p:nvSpPr>
        <p:spPr>
          <a:xfrm>
            <a:off x="8697112" y="1362672"/>
            <a:ext cx="2380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 kern="0" spc="88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MX" dirty="0"/>
              <a:t>L. ECHEVERRÍA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BC398B4-72E9-4194-AFB0-36F35D435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929" y="1914730"/>
            <a:ext cx="2941176" cy="36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5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en-US" sz="2800" b="1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800" b="1" spc="88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Fortalecer</a:t>
            </a:r>
            <a:r>
              <a:rPr lang="en-US" sz="2800" b="1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a CFE sin </a:t>
            </a:r>
            <a:r>
              <a:rPr lang="en-US" sz="2800" b="1" spc="88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perderla</a:t>
            </a:r>
            <a:r>
              <a:rPr lang="en-US" sz="2800" b="1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800" b="1" spc="88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en</a:t>
            </a:r>
            <a:r>
              <a:rPr lang="en-US" sz="2800" b="1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la </a:t>
            </a:r>
            <a:r>
              <a:rPr lang="en-US" sz="2800" b="1" spc="88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política</a:t>
            </a:r>
            <a:r>
              <a:rPr lang="en-US" sz="2800" b="1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19" name="18 Conector recto"/>
          <p:cNvCxnSpPr/>
          <p:nvPr/>
        </p:nvCxnSpPr>
        <p:spPr>
          <a:xfrm>
            <a:off x="1919536" y="980728"/>
            <a:ext cx="8352928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5 Rectángulo">
            <a:extLst>
              <a:ext uri="{FF2B5EF4-FFF2-40B4-BE49-F238E27FC236}">
                <a16:creationId xmlns:a16="http://schemas.microsoft.com/office/drawing/2014/main" id="{A674C974-2F4E-4160-8DBA-CB465C34E7E2}"/>
              </a:ext>
            </a:extLst>
          </p:cNvPr>
          <p:cNvSpPr/>
          <p:nvPr/>
        </p:nvSpPr>
        <p:spPr>
          <a:xfrm>
            <a:off x="743778" y="1147552"/>
            <a:ext cx="10704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9981B4CE-A6F9-4B21-BE6B-E427A714C73B}"/>
              </a:ext>
            </a:extLst>
          </p:cNvPr>
          <p:cNvSpPr>
            <a:spLocks/>
          </p:cNvSpPr>
          <p:nvPr/>
        </p:nvSpPr>
        <p:spPr bwMode="auto">
          <a:xfrm>
            <a:off x="9691688" y="0"/>
            <a:ext cx="135871" cy="1036544"/>
          </a:xfrm>
          <a:custGeom>
            <a:avLst/>
            <a:gdLst>
              <a:gd name="T0" fmla="*/ 0 w 154940"/>
              <a:gd name="T1" fmla="*/ 1174671 h 1174750"/>
              <a:gd name="T2" fmla="*/ 119568 w 154940"/>
              <a:gd name="T3" fmla="*/ 1174671 h 1174750"/>
              <a:gd name="T4" fmla="*/ 119568 w 154940"/>
              <a:gd name="T5" fmla="*/ 0 h 1174750"/>
              <a:gd name="T6" fmla="*/ 0 w 154940"/>
              <a:gd name="T7" fmla="*/ 0 h 1174750"/>
              <a:gd name="T8" fmla="*/ 0 w 154940"/>
              <a:gd name="T9" fmla="*/ 1174671 h 1174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940" h="1174750">
                <a:moveTo>
                  <a:pt x="0" y="1174671"/>
                </a:moveTo>
                <a:lnTo>
                  <a:pt x="154912" y="1174671"/>
                </a:lnTo>
                <a:lnTo>
                  <a:pt x="154912" y="0"/>
                </a:lnTo>
                <a:lnTo>
                  <a:pt x="0" y="0"/>
                </a:lnTo>
                <a:lnTo>
                  <a:pt x="0" y="1174671"/>
                </a:lnTo>
                <a:close/>
              </a:path>
            </a:pathLst>
          </a:custGeom>
          <a:solidFill>
            <a:srgbClr val="0036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588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AFDFA75-6F84-449E-B1EB-B44AC0AF8A87}"/>
              </a:ext>
            </a:extLst>
          </p:cNvPr>
          <p:cNvCxnSpPr>
            <a:cxnSpLocks/>
          </p:cNvCxnSpPr>
          <p:nvPr/>
        </p:nvCxnSpPr>
        <p:spPr>
          <a:xfrm>
            <a:off x="6094109" y="1719006"/>
            <a:ext cx="1491457" cy="656863"/>
          </a:xfrm>
          <a:prstGeom prst="straightConnector1">
            <a:avLst/>
          </a:prstGeom>
          <a:ln w="79375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43ED7E0C-0E84-4370-8B1D-DD89208E25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034"/>
            <a:ext cx="5943600" cy="827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E836276A-2109-4B2A-BE61-E4297ABD854A}"/>
              </a:ext>
            </a:extLst>
          </p:cNvPr>
          <p:cNvCxnSpPr>
            <a:cxnSpLocks/>
          </p:cNvCxnSpPr>
          <p:nvPr/>
        </p:nvCxnSpPr>
        <p:spPr>
          <a:xfrm flipV="1">
            <a:off x="6067182" y="2617385"/>
            <a:ext cx="1518384" cy="639630"/>
          </a:xfrm>
          <a:prstGeom prst="straightConnector1">
            <a:avLst/>
          </a:prstGeom>
          <a:ln w="79375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B1E7860D-71C7-4C60-8308-61F484A6AF04}"/>
              </a:ext>
            </a:extLst>
          </p:cNvPr>
          <p:cNvGrpSpPr/>
          <p:nvPr/>
        </p:nvGrpSpPr>
        <p:grpSpPr>
          <a:xfrm>
            <a:off x="7736075" y="1552899"/>
            <a:ext cx="4483622" cy="1815882"/>
            <a:chOff x="7152120" y="3450988"/>
            <a:chExt cx="4483622" cy="1815882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E3C2CEA9-C436-4641-A5EE-C8542B405508}"/>
                </a:ext>
              </a:extLst>
            </p:cNvPr>
            <p:cNvSpPr txBox="1"/>
            <p:nvPr/>
          </p:nvSpPr>
          <p:spPr>
            <a:xfrm>
              <a:off x="7630812" y="3450988"/>
              <a:ext cx="4004930" cy="18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tx2"/>
                  </a:solidFill>
                </a:rPr>
                <a:t>Se eliminan: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chemeClr val="tx2"/>
                  </a:solidFill>
                </a:rPr>
                <a:t>Controles corporativos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chemeClr val="tx2"/>
                  </a:solidFill>
                </a:rPr>
                <a:t>Financieros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chemeClr val="tx2"/>
                  </a:solidFill>
                </a:rPr>
                <a:t>Operativos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chemeClr val="tx2"/>
                  </a:solidFill>
                </a:rPr>
                <a:t>Transparencia e institucionales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600" b="1" dirty="0">
                  <a:solidFill>
                    <a:schemeClr val="tx2"/>
                  </a:solidFill>
                </a:rPr>
                <a:t>Obligación legal de generar valor económico</a:t>
              </a:r>
              <a:endParaRPr lang="es-MX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5A22D3D9-C6D5-48E6-924F-2C88443533F4}"/>
                </a:ext>
              </a:extLst>
            </p:cNvPr>
            <p:cNvSpPr/>
            <p:nvPr/>
          </p:nvSpPr>
          <p:spPr>
            <a:xfrm>
              <a:off x="7152120" y="3450988"/>
              <a:ext cx="4004929" cy="176009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08F2DDC1-BD86-43A2-98A1-503A60E6158A}"/>
              </a:ext>
            </a:extLst>
          </p:cNvPr>
          <p:cNvSpPr txBox="1"/>
          <p:nvPr/>
        </p:nvSpPr>
        <p:spPr>
          <a:xfrm>
            <a:off x="732151" y="1057069"/>
            <a:ext cx="3882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tx2"/>
                </a:solidFill>
              </a:rPr>
              <a:t>Artículo 25 Constitucional:</a:t>
            </a:r>
          </a:p>
        </p:txBody>
      </p:sp>
      <p:pic>
        <p:nvPicPr>
          <p:cNvPr id="26" name="Imagen 2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45E44243-36CD-4380-8E29-886ABD8F5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6" y="3037323"/>
            <a:ext cx="4709160" cy="116078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A6C90312-87AB-4921-97DE-ABF6CAB894E0}"/>
              </a:ext>
            </a:extLst>
          </p:cNvPr>
          <p:cNvSpPr txBox="1"/>
          <p:nvPr/>
        </p:nvSpPr>
        <p:spPr>
          <a:xfrm>
            <a:off x="732151" y="2617385"/>
            <a:ext cx="3882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tx2"/>
                </a:solidFill>
              </a:rPr>
              <a:t>Transitorio Segundo:</a:t>
            </a:r>
          </a:p>
        </p:txBody>
      </p:sp>
      <p:pic>
        <p:nvPicPr>
          <p:cNvPr id="32" name="Imagen 31" descr="Vista de una ciudad con un edificio de noche&#10;&#10;Descripción generada automáticamente">
            <a:extLst>
              <a:ext uri="{FF2B5EF4-FFF2-40B4-BE49-F238E27FC236}">
                <a16:creationId xmlns:a16="http://schemas.microsoft.com/office/drawing/2014/main" id="{B8A9839F-42E9-42B8-961C-A3C819171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29" y="4202247"/>
            <a:ext cx="2853690" cy="18738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B78D82F9-6159-43A1-B542-4FB349166376}"/>
              </a:ext>
            </a:extLst>
          </p:cNvPr>
          <p:cNvSpPr txBox="1"/>
          <p:nvPr/>
        </p:nvSpPr>
        <p:spPr>
          <a:xfrm>
            <a:off x="8107729" y="6259826"/>
            <a:ext cx="285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tx2"/>
                </a:solidFill>
              </a:rPr>
              <a:t>Corporación de la Red Estatal China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BE12D4F-EFAC-435A-8094-DBC1A83B531B}"/>
              </a:ext>
            </a:extLst>
          </p:cNvPr>
          <p:cNvSpPr txBox="1"/>
          <p:nvPr/>
        </p:nvSpPr>
        <p:spPr>
          <a:xfrm>
            <a:off x="7800906" y="3571541"/>
            <a:ext cx="346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tx2"/>
                </a:solidFill>
              </a:rPr>
              <a:t>Comisión de Administración y Supervisión de los Activos del Estado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46FF4AE-79B3-4203-BBC0-1A175F15B60D}"/>
              </a:ext>
            </a:extLst>
          </p:cNvPr>
          <p:cNvSpPr txBox="1"/>
          <p:nvPr/>
        </p:nvSpPr>
        <p:spPr>
          <a:xfrm>
            <a:off x="786469" y="4934198"/>
            <a:ext cx="6595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88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Valor </a:t>
            </a:r>
            <a:r>
              <a:rPr kumimoji="0" lang="en-US" sz="1800" b="1" i="0" u="none" strike="noStrike" kern="1200" cap="none" spc="88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Económico</a:t>
            </a:r>
            <a:r>
              <a:rPr lang="en-US" b="1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= </a:t>
            </a:r>
            <a:r>
              <a:rPr lang="en-US" b="1" spc="88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valer</a:t>
            </a:r>
            <a:r>
              <a:rPr lang="en-US" b="1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MÁS costar MENOS</a:t>
            </a:r>
            <a:endParaRPr lang="es-MX" dirty="0"/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46E51DC5-4E1C-4DE4-A267-E016C0D36CCC}"/>
              </a:ext>
            </a:extLst>
          </p:cNvPr>
          <p:cNvCxnSpPr>
            <a:cxnSpLocks/>
          </p:cNvCxnSpPr>
          <p:nvPr/>
        </p:nvCxnSpPr>
        <p:spPr>
          <a:xfrm>
            <a:off x="5894320" y="5118864"/>
            <a:ext cx="1691246" cy="0"/>
          </a:xfrm>
          <a:prstGeom prst="straightConnector1">
            <a:avLst/>
          </a:prstGeom>
          <a:ln w="79375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318E859D-9D53-4EB0-ACCF-5651953B7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320" y="3863928"/>
            <a:ext cx="1524736" cy="10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2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2300" y="188640"/>
            <a:ext cx="9588500" cy="792088"/>
          </a:xfrm>
        </p:spPr>
        <p:txBody>
          <a:bodyPr>
            <a:noAutofit/>
          </a:bodyPr>
          <a:lstStyle/>
          <a:p>
            <a:pPr algn="ctr"/>
            <a:r>
              <a:rPr lang="en-US" sz="2800" b="1" spc="88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Concentración</a:t>
            </a:r>
            <a:r>
              <a:rPr lang="en-US" sz="2800" b="1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de los pesos y </a:t>
            </a:r>
            <a:r>
              <a:rPr lang="en-US" sz="2800" b="1" spc="88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contrapesos</a:t>
            </a:r>
            <a:r>
              <a:rPr lang="en-US" sz="2800" b="1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800" b="1" spc="88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en</a:t>
            </a:r>
            <a:r>
              <a:rPr lang="en-US" sz="2800" b="1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CFE…¿Beneficia a los </a:t>
            </a:r>
            <a:r>
              <a:rPr lang="en-US" sz="2800" b="1" spc="88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usuarios</a:t>
            </a:r>
            <a:r>
              <a:rPr lang="en-US" sz="2800" b="1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?</a:t>
            </a:r>
          </a:p>
        </p:txBody>
      </p:sp>
      <p:cxnSp>
        <p:nvCxnSpPr>
          <p:cNvPr id="19" name="18 Conector recto"/>
          <p:cNvCxnSpPr/>
          <p:nvPr/>
        </p:nvCxnSpPr>
        <p:spPr>
          <a:xfrm>
            <a:off x="1919536" y="980728"/>
            <a:ext cx="8352928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5 Rectángulo">
            <a:extLst>
              <a:ext uri="{FF2B5EF4-FFF2-40B4-BE49-F238E27FC236}">
                <a16:creationId xmlns:a16="http://schemas.microsoft.com/office/drawing/2014/main" id="{A674C974-2F4E-4160-8DBA-CB465C34E7E2}"/>
              </a:ext>
            </a:extLst>
          </p:cNvPr>
          <p:cNvSpPr/>
          <p:nvPr/>
        </p:nvSpPr>
        <p:spPr>
          <a:xfrm>
            <a:off x="743778" y="1331149"/>
            <a:ext cx="10704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9981B4CE-A6F9-4B21-BE6B-E427A714C73B}"/>
              </a:ext>
            </a:extLst>
          </p:cNvPr>
          <p:cNvSpPr>
            <a:spLocks/>
          </p:cNvSpPr>
          <p:nvPr/>
        </p:nvSpPr>
        <p:spPr bwMode="auto">
          <a:xfrm>
            <a:off x="9691688" y="0"/>
            <a:ext cx="135871" cy="1036544"/>
          </a:xfrm>
          <a:custGeom>
            <a:avLst/>
            <a:gdLst>
              <a:gd name="T0" fmla="*/ 0 w 154940"/>
              <a:gd name="T1" fmla="*/ 1174671 h 1174750"/>
              <a:gd name="T2" fmla="*/ 119568 w 154940"/>
              <a:gd name="T3" fmla="*/ 1174671 h 1174750"/>
              <a:gd name="T4" fmla="*/ 119568 w 154940"/>
              <a:gd name="T5" fmla="*/ 0 h 1174750"/>
              <a:gd name="T6" fmla="*/ 0 w 154940"/>
              <a:gd name="T7" fmla="*/ 0 h 1174750"/>
              <a:gd name="T8" fmla="*/ 0 w 154940"/>
              <a:gd name="T9" fmla="*/ 1174671 h 1174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940" h="1174750">
                <a:moveTo>
                  <a:pt x="0" y="1174671"/>
                </a:moveTo>
                <a:lnTo>
                  <a:pt x="154912" y="1174671"/>
                </a:lnTo>
                <a:lnTo>
                  <a:pt x="154912" y="0"/>
                </a:lnTo>
                <a:lnTo>
                  <a:pt x="0" y="0"/>
                </a:lnTo>
                <a:lnTo>
                  <a:pt x="0" y="1174671"/>
                </a:lnTo>
                <a:close/>
              </a:path>
            </a:pathLst>
          </a:custGeom>
          <a:solidFill>
            <a:srgbClr val="0036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588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240C53E9-ABF3-4F6E-A02B-1AB0AC62B9BD}"/>
              </a:ext>
            </a:extLst>
          </p:cNvPr>
          <p:cNvCxnSpPr>
            <a:cxnSpLocks/>
          </p:cNvCxnSpPr>
          <p:nvPr/>
        </p:nvCxnSpPr>
        <p:spPr>
          <a:xfrm>
            <a:off x="7484375" y="1905798"/>
            <a:ext cx="1153446" cy="0"/>
          </a:xfrm>
          <a:prstGeom prst="straightConnector1">
            <a:avLst/>
          </a:prstGeom>
          <a:ln w="79375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o 44">
            <a:extLst>
              <a:ext uri="{FF2B5EF4-FFF2-40B4-BE49-F238E27FC236}">
                <a16:creationId xmlns:a16="http://schemas.microsoft.com/office/drawing/2014/main" id="{85C1ABB4-2E08-4C61-92EF-B0E10293E214}"/>
              </a:ext>
            </a:extLst>
          </p:cNvPr>
          <p:cNvGrpSpPr/>
          <p:nvPr/>
        </p:nvGrpSpPr>
        <p:grpSpPr>
          <a:xfrm>
            <a:off x="5297326" y="2348701"/>
            <a:ext cx="1542671" cy="509684"/>
            <a:chOff x="7081213" y="4139942"/>
            <a:chExt cx="2904559" cy="647690"/>
          </a:xfrm>
        </p:grpSpPr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B1EA1C26-E9C0-4907-8A1D-BE0758E66FA8}"/>
                </a:ext>
              </a:extLst>
            </p:cNvPr>
            <p:cNvSpPr txBox="1"/>
            <p:nvPr/>
          </p:nvSpPr>
          <p:spPr>
            <a:xfrm>
              <a:off x="7201404" y="4261388"/>
              <a:ext cx="278436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tx2"/>
                  </a:solidFill>
                </a:rPr>
                <a:t>PLANEACIÓN</a:t>
              </a:r>
            </a:p>
          </p:txBody>
        </p:sp>
        <p:sp>
          <p:nvSpPr>
            <p:cNvPr id="47" name="Rectángulo: esquinas redondeadas 46">
              <a:extLst>
                <a:ext uri="{FF2B5EF4-FFF2-40B4-BE49-F238E27FC236}">
                  <a16:creationId xmlns:a16="http://schemas.microsoft.com/office/drawing/2014/main" id="{479FD4E9-5221-4E68-BE84-67EC0E972D5B}"/>
                </a:ext>
              </a:extLst>
            </p:cNvPr>
            <p:cNvSpPr/>
            <p:nvPr/>
          </p:nvSpPr>
          <p:spPr>
            <a:xfrm>
              <a:off x="7081213" y="4139942"/>
              <a:ext cx="2784367" cy="6476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58" name="Imagen 57">
            <a:extLst>
              <a:ext uri="{FF2B5EF4-FFF2-40B4-BE49-F238E27FC236}">
                <a16:creationId xmlns:a16="http://schemas.microsoft.com/office/drawing/2014/main" id="{5664FDB4-4D66-4FBD-931D-BFF2174F3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205" y="2930593"/>
            <a:ext cx="1425079" cy="620401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C4E17180-4139-4944-90F6-C1574DF10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736" y="2952338"/>
            <a:ext cx="1493520" cy="994327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7A77251-B6F8-4373-A90D-C9E2F7125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6695" y="4527204"/>
            <a:ext cx="1184341" cy="473736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1ED11D4C-3874-4638-B47C-6B72FBC4E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449" y="1432062"/>
            <a:ext cx="1387963" cy="473736"/>
          </a:xfrm>
          <a:prstGeom prst="rect">
            <a:avLst/>
          </a:prstGeom>
        </p:spPr>
      </p:pic>
      <p:pic>
        <p:nvPicPr>
          <p:cNvPr id="1026" name="Picture 2" descr="CFE">
            <a:extLst>
              <a:ext uri="{FF2B5EF4-FFF2-40B4-BE49-F238E27FC236}">
                <a16:creationId xmlns:a16="http://schemas.microsoft.com/office/drawing/2014/main" id="{61B0171E-E779-40BC-BDCC-84FFE46BD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82" y="3262192"/>
            <a:ext cx="1790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">
            <a:extLst>
              <a:ext uri="{FF2B5EF4-FFF2-40B4-BE49-F238E27FC236}">
                <a16:creationId xmlns:a16="http://schemas.microsoft.com/office/drawing/2014/main" id="{FDCB7516-261A-4FB7-B0B2-E1F6C0D027A3}"/>
              </a:ext>
            </a:extLst>
          </p:cNvPr>
          <p:cNvSpPr txBox="1"/>
          <p:nvPr/>
        </p:nvSpPr>
        <p:spPr>
          <a:xfrm rot="19067685">
            <a:off x="4936548" y="1471336"/>
            <a:ext cx="226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solidFill>
                  <a:srgbClr val="FF0000"/>
                </a:solidFill>
              </a:rPr>
              <a:t>CANCELADO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7D719EEC-73A0-43D7-A25F-F40A8A07F68D}"/>
              </a:ext>
            </a:extLst>
          </p:cNvPr>
          <p:cNvGrpSpPr/>
          <p:nvPr/>
        </p:nvGrpSpPr>
        <p:grpSpPr>
          <a:xfrm>
            <a:off x="7095150" y="3035997"/>
            <a:ext cx="1542671" cy="509684"/>
            <a:chOff x="7081213" y="4139942"/>
            <a:chExt cx="2904559" cy="647690"/>
          </a:xfrm>
        </p:grpSpPr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299BC29A-F8C5-428B-94A6-369898CDD12F}"/>
                </a:ext>
              </a:extLst>
            </p:cNvPr>
            <p:cNvSpPr txBox="1"/>
            <p:nvPr/>
          </p:nvSpPr>
          <p:spPr>
            <a:xfrm>
              <a:off x="7201404" y="4261388"/>
              <a:ext cx="2784368" cy="4302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tx2"/>
                  </a:solidFill>
                </a:rPr>
                <a:t>CONTROL</a:t>
              </a:r>
            </a:p>
          </p:txBody>
        </p:sp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5F6E7286-9348-43AF-89E7-1E936EF75975}"/>
                </a:ext>
              </a:extLst>
            </p:cNvPr>
            <p:cNvSpPr/>
            <p:nvPr/>
          </p:nvSpPr>
          <p:spPr>
            <a:xfrm>
              <a:off x="7081213" y="4139942"/>
              <a:ext cx="2784367" cy="6476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289573E-8FF5-4611-8473-BDF0165C6BDA}"/>
              </a:ext>
            </a:extLst>
          </p:cNvPr>
          <p:cNvGrpSpPr/>
          <p:nvPr/>
        </p:nvGrpSpPr>
        <p:grpSpPr>
          <a:xfrm>
            <a:off x="3632488" y="2967326"/>
            <a:ext cx="1502286" cy="681391"/>
            <a:chOff x="4005951" y="3662109"/>
            <a:chExt cx="1502286" cy="681391"/>
          </a:xfrm>
        </p:grpSpPr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9C3B6527-8419-4376-AA0B-6FFD44FB1138}"/>
                </a:ext>
              </a:extLst>
            </p:cNvPr>
            <p:cNvSpPr txBox="1"/>
            <p:nvPr/>
          </p:nvSpPr>
          <p:spPr>
            <a:xfrm>
              <a:off x="4029402" y="3758725"/>
              <a:ext cx="147883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tx2"/>
                  </a:solidFill>
                </a:rPr>
                <a:t>REGULACIÓN</a:t>
              </a:r>
            </a:p>
            <a:p>
              <a:pPr algn="ctr"/>
              <a:endParaRPr lang="es-MX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F0448825-FE03-4DB3-9F04-1193BEF90F93}"/>
                </a:ext>
              </a:extLst>
            </p:cNvPr>
            <p:cNvSpPr/>
            <p:nvPr/>
          </p:nvSpPr>
          <p:spPr>
            <a:xfrm>
              <a:off x="4005951" y="3662109"/>
              <a:ext cx="1478835" cy="50968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1" name="CuadroTexto 3">
            <a:extLst>
              <a:ext uri="{FF2B5EF4-FFF2-40B4-BE49-F238E27FC236}">
                <a16:creationId xmlns:a16="http://schemas.microsoft.com/office/drawing/2014/main" id="{53F27CDB-BE2D-4D3B-BE49-7B41E047566C}"/>
              </a:ext>
            </a:extLst>
          </p:cNvPr>
          <p:cNvSpPr txBox="1"/>
          <p:nvPr/>
        </p:nvSpPr>
        <p:spPr>
          <a:xfrm rot="19067685">
            <a:off x="8440533" y="2929112"/>
            <a:ext cx="226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solidFill>
                  <a:srgbClr val="FF0000"/>
                </a:solidFill>
              </a:rPr>
              <a:t>CANCELADO</a:t>
            </a:r>
          </a:p>
        </p:txBody>
      </p:sp>
      <p:sp>
        <p:nvSpPr>
          <p:cNvPr id="42" name="CuadroTexto 3">
            <a:extLst>
              <a:ext uri="{FF2B5EF4-FFF2-40B4-BE49-F238E27FC236}">
                <a16:creationId xmlns:a16="http://schemas.microsoft.com/office/drawing/2014/main" id="{3DA8F4A9-DC5C-44B1-A1B1-B6D996B991F1}"/>
              </a:ext>
            </a:extLst>
          </p:cNvPr>
          <p:cNvSpPr txBox="1"/>
          <p:nvPr/>
        </p:nvSpPr>
        <p:spPr>
          <a:xfrm rot="19067685">
            <a:off x="1792440" y="3198167"/>
            <a:ext cx="226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solidFill>
                  <a:srgbClr val="FF0000"/>
                </a:solidFill>
              </a:rPr>
              <a:t>CANCELADO</a:t>
            </a: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DD9D212E-0ABE-472F-9EBF-3F761FF2AD4D}"/>
              </a:ext>
            </a:extLst>
          </p:cNvPr>
          <p:cNvGrpSpPr/>
          <p:nvPr/>
        </p:nvGrpSpPr>
        <p:grpSpPr>
          <a:xfrm>
            <a:off x="3642007" y="3578074"/>
            <a:ext cx="1542671" cy="509684"/>
            <a:chOff x="7081213" y="4139942"/>
            <a:chExt cx="2904559" cy="647690"/>
          </a:xfrm>
        </p:grpSpPr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537AAE83-5856-4476-AD34-17967DBF8F63}"/>
                </a:ext>
              </a:extLst>
            </p:cNvPr>
            <p:cNvSpPr txBox="1"/>
            <p:nvPr/>
          </p:nvSpPr>
          <p:spPr>
            <a:xfrm>
              <a:off x="7201404" y="4261388"/>
              <a:ext cx="2784368" cy="4302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tx2"/>
                  </a:solidFill>
                </a:rPr>
                <a:t>TARIFAS</a:t>
              </a:r>
            </a:p>
          </p:txBody>
        </p:sp>
        <p:sp>
          <p:nvSpPr>
            <p:cNvPr id="66" name="Rectángulo: esquinas redondeadas 65">
              <a:extLst>
                <a:ext uri="{FF2B5EF4-FFF2-40B4-BE49-F238E27FC236}">
                  <a16:creationId xmlns:a16="http://schemas.microsoft.com/office/drawing/2014/main" id="{53FAF5ED-323B-4C57-87CC-198FC3145340}"/>
                </a:ext>
              </a:extLst>
            </p:cNvPr>
            <p:cNvSpPr/>
            <p:nvPr/>
          </p:nvSpPr>
          <p:spPr>
            <a:xfrm>
              <a:off x="7081213" y="4139942"/>
              <a:ext cx="2784367" cy="6476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DE39E576-567E-46F0-AA47-29F347DDE950}"/>
              </a:ext>
            </a:extLst>
          </p:cNvPr>
          <p:cNvGrpSpPr/>
          <p:nvPr/>
        </p:nvGrpSpPr>
        <p:grpSpPr>
          <a:xfrm>
            <a:off x="5370860" y="5250352"/>
            <a:ext cx="1494137" cy="1419008"/>
            <a:chOff x="5590953" y="5322733"/>
            <a:chExt cx="1494137" cy="1419008"/>
          </a:xfrm>
        </p:grpSpPr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294C2222-BC20-4F53-96D2-DE99B2A6DA3B}"/>
                </a:ext>
              </a:extLst>
            </p:cNvPr>
            <p:cNvSpPr txBox="1"/>
            <p:nvPr/>
          </p:nvSpPr>
          <p:spPr>
            <a:xfrm>
              <a:off x="5606255" y="5500702"/>
              <a:ext cx="1478835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tx2"/>
                  </a:solidFill>
                </a:rPr>
                <a:t>Eficiencia,</a:t>
              </a:r>
            </a:p>
            <a:p>
              <a:pPr algn="ctr"/>
              <a:r>
                <a:rPr lang="es-ES" sz="1600" b="1" dirty="0">
                  <a:solidFill>
                    <a:schemeClr val="tx2"/>
                  </a:solidFill>
                </a:rPr>
                <a:t>Economía, Transparencia Honradez</a:t>
              </a:r>
              <a:endParaRPr lang="es-MX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72" name="Rectángulo: esquinas redondeadas 71">
              <a:extLst>
                <a:ext uri="{FF2B5EF4-FFF2-40B4-BE49-F238E27FC236}">
                  <a16:creationId xmlns:a16="http://schemas.microsoft.com/office/drawing/2014/main" id="{36190ABF-22D6-4242-B5CA-CFAE612D5BB0}"/>
                </a:ext>
              </a:extLst>
            </p:cNvPr>
            <p:cNvSpPr/>
            <p:nvPr/>
          </p:nvSpPr>
          <p:spPr>
            <a:xfrm>
              <a:off x="5590953" y="5322733"/>
              <a:ext cx="1478835" cy="14190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9DD63354-6D0F-41B1-BB16-F5365DC9298D}"/>
              </a:ext>
            </a:extLst>
          </p:cNvPr>
          <p:cNvGrpSpPr/>
          <p:nvPr/>
        </p:nvGrpSpPr>
        <p:grpSpPr>
          <a:xfrm>
            <a:off x="3599916" y="4471684"/>
            <a:ext cx="1503398" cy="584775"/>
            <a:chOff x="3916861" y="5010944"/>
            <a:chExt cx="1503398" cy="584775"/>
          </a:xfrm>
        </p:grpSpPr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BC9F29B0-B83A-4A03-8451-9E80677D2595}"/>
                </a:ext>
              </a:extLst>
            </p:cNvPr>
            <p:cNvSpPr txBox="1"/>
            <p:nvPr/>
          </p:nvSpPr>
          <p:spPr>
            <a:xfrm>
              <a:off x="3941424" y="5010944"/>
              <a:ext cx="147883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tx2"/>
                  </a:solidFill>
                </a:rPr>
                <a:t>Autonomía Constitucional</a:t>
              </a:r>
            </a:p>
          </p:txBody>
        </p:sp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2FA0C9E7-0728-4214-A5AB-329E1783AEF7}"/>
                </a:ext>
              </a:extLst>
            </p:cNvPr>
            <p:cNvSpPr/>
            <p:nvPr/>
          </p:nvSpPr>
          <p:spPr>
            <a:xfrm>
              <a:off x="3916861" y="5060683"/>
              <a:ext cx="1478835" cy="50968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C1830AA8-F654-4529-98A3-4C7C82EA1AFB}"/>
              </a:ext>
            </a:extLst>
          </p:cNvPr>
          <p:cNvGrpSpPr/>
          <p:nvPr/>
        </p:nvGrpSpPr>
        <p:grpSpPr>
          <a:xfrm>
            <a:off x="5370860" y="4515227"/>
            <a:ext cx="1523154" cy="584775"/>
            <a:chOff x="5372231" y="6059138"/>
            <a:chExt cx="1523154" cy="584775"/>
          </a:xfrm>
        </p:grpSpPr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14C6F838-EC10-47E3-A3DB-A41AABB00CAE}"/>
                </a:ext>
              </a:extLst>
            </p:cNvPr>
            <p:cNvSpPr txBox="1"/>
            <p:nvPr/>
          </p:nvSpPr>
          <p:spPr>
            <a:xfrm>
              <a:off x="5416550" y="6059138"/>
              <a:ext cx="147883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tx2"/>
                  </a:solidFill>
                </a:rPr>
                <a:t>Art. 134</a:t>
              </a:r>
            </a:p>
            <a:p>
              <a:pPr algn="ctr"/>
              <a:r>
                <a:rPr lang="es-MX" sz="1600" b="1" dirty="0">
                  <a:solidFill>
                    <a:schemeClr val="tx2"/>
                  </a:solidFill>
                </a:rPr>
                <a:t>Constitucional</a:t>
              </a:r>
            </a:p>
          </p:txBody>
        </p:sp>
        <p:sp>
          <p:nvSpPr>
            <p:cNvPr id="75" name="Rectángulo: esquinas redondeadas 74">
              <a:extLst>
                <a:ext uri="{FF2B5EF4-FFF2-40B4-BE49-F238E27FC236}">
                  <a16:creationId xmlns:a16="http://schemas.microsoft.com/office/drawing/2014/main" id="{2648527E-034E-42B0-B394-B986060F0DF3}"/>
                </a:ext>
              </a:extLst>
            </p:cNvPr>
            <p:cNvSpPr/>
            <p:nvPr/>
          </p:nvSpPr>
          <p:spPr>
            <a:xfrm>
              <a:off x="5372231" y="6098726"/>
              <a:ext cx="1478835" cy="50968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76" name="CuadroTexto 3">
            <a:extLst>
              <a:ext uri="{FF2B5EF4-FFF2-40B4-BE49-F238E27FC236}">
                <a16:creationId xmlns:a16="http://schemas.microsoft.com/office/drawing/2014/main" id="{693F739C-D1BB-4CD1-AA00-DFDD8F71E27F}"/>
              </a:ext>
            </a:extLst>
          </p:cNvPr>
          <p:cNvSpPr txBox="1"/>
          <p:nvPr/>
        </p:nvSpPr>
        <p:spPr>
          <a:xfrm rot="19067685">
            <a:off x="1663873" y="4562072"/>
            <a:ext cx="226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solidFill>
                  <a:srgbClr val="FF0000"/>
                </a:solidFill>
              </a:rPr>
              <a:t>CANCELADO</a:t>
            </a:r>
          </a:p>
        </p:txBody>
      </p:sp>
      <p:sp>
        <p:nvSpPr>
          <p:cNvPr id="77" name="CuadroTexto 3">
            <a:extLst>
              <a:ext uri="{FF2B5EF4-FFF2-40B4-BE49-F238E27FC236}">
                <a16:creationId xmlns:a16="http://schemas.microsoft.com/office/drawing/2014/main" id="{78B152CE-A84E-41A1-AE3B-0ACB3A74716A}"/>
              </a:ext>
            </a:extLst>
          </p:cNvPr>
          <p:cNvSpPr txBox="1"/>
          <p:nvPr/>
        </p:nvSpPr>
        <p:spPr>
          <a:xfrm rot="19067685">
            <a:off x="5021824" y="5691782"/>
            <a:ext cx="226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solidFill>
                  <a:srgbClr val="FF0000"/>
                </a:solidFill>
              </a:rPr>
              <a:t>CANCELADO</a:t>
            </a:r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B4BF0A06-ABE4-4B0F-81A5-2B06F86EF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738" y="4236073"/>
            <a:ext cx="1493520" cy="994327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id="{4A36C642-3870-48D5-A1A5-41ED570CA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6459" y="5230400"/>
            <a:ext cx="1184341" cy="473736"/>
          </a:xfrm>
          <a:prstGeom prst="rect">
            <a:avLst/>
          </a:prstGeom>
        </p:spPr>
      </p:pic>
      <p:sp>
        <p:nvSpPr>
          <p:cNvPr id="81" name="CuadroTexto 3">
            <a:extLst>
              <a:ext uri="{FF2B5EF4-FFF2-40B4-BE49-F238E27FC236}">
                <a16:creationId xmlns:a16="http://schemas.microsoft.com/office/drawing/2014/main" id="{40259C75-8700-44D3-AF8F-A420B1C8D48F}"/>
              </a:ext>
            </a:extLst>
          </p:cNvPr>
          <p:cNvSpPr txBox="1"/>
          <p:nvPr/>
        </p:nvSpPr>
        <p:spPr>
          <a:xfrm rot="19067685">
            <a:off x="8545143" y="4760253"/>
            <a:ext cx="226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solidFill>
                  <a:srgbClr val="FF0000"/>
                </a:solidFill>
              </a:rPr>
              <a:t>CANCELADO</a:t>
            </a:r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74C10B73-634F-4AFE-BAF5-E33C9B1D6745}"/>
              </a:ext>
            </a:extLst>
          </p:cNvPr>
          <p:cNvGrpSpPr/>
          <p:nvPr/>
        </p:nvGrpSpPr>
        <p:grpSpPr>
          <a:xfrm>
            <a:off x="974887" y="5733674"/>
            <a:ext cx="2388094" cy="853313"/>
            <a:chOff x="6538606" y="3202091"/>
            <a:chExt cx="2388094" cy="853313"/>
          </a:xfrm>
        </p:grpSpPr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BC94EA08-ECBD-41B2-96E6-6B749F7232C6}"/>
                </a:ext>
              </a:extLst>
            </p:cNvPr>
            <p:cNvSpPr txBox="1"/>
            <p:nvPr/>
          </p:nvSpPr>
          <p:spPr>
            <a:xfrm>
              <a:off x="6538606" y="3326959"/>
              <a:ext cx="23735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tx2"/>
                  </a:solidFill>
                </a:rPr>
                <a:t>180 días para TODA LA REFORMA FEDERAL</a:t>
              </a:r>
              <a:endParaRPr lang="es-MX" b="1" dirty="0">
                <a:solidFill>
                  <a:schemeClr val="tx2"/>
                </a:solidFill>
              </a:endParaRPr>
            </a:p>
          </p:txBody>
        </p:sp>
        <p:sp>
          <p:nvSpPr>
            <p:cNvPr id="84" name="Rectángulo: esquinas redondeadas 83">
              <a:extLst>
                <a:ext uri="{FF2B5EF4-FFF2-40B4-BE49-F238E27FC236}">
                  <a16:creationId xmlns:a16="http://schemas.microsoft.com/office/drawing/2014/main" id="{24E481C6-6874-4BD0-BF64-BD62F06FFD8D}"/>
                </a:ext>
              </a:extLst>
            </p:cNvPr>
            <p:cNvSpPr/>
            <p:nvPr/>
          </p:nvSpPr>
          <p:spPr>
            <a:xfrm>
              <a:off x="6553201" y="3202091"/>
              <a:ext cx="2373499" cy="8533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A8C6A18-809D-4371-9847-015BB803EAE0}"/>
              </a:ext>
            </a:extLst>
          </p:cNvPr>
          <p:cNvGrpSpPr/>
          <p:nvPr/>
        </p:nvGrpSpPr>
        <p:grpSpPr>
          <a:xfrm>
            <a:off x="7138597" y="4500517"/>
            <a:ext cx="1486746" cy="584775"/>
            <a:chOff x="7138597" y="4500517"/>
            <a:chExt cx="1486746" cy="584775"/>
          </a:xfrm>
        </p:grpSpPr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5B805FEC-31F1-4D26-8FF6-688D835C6654}"/>
                </a:ext>
              </a:extLst>
            </p:cNvPr>
            <p:cNvSpPr txBox="1"/>
            <p:nvPr/>
          </p:nvSpPr>
          <p:spPr>
            <a:xfrm>
              <a:off x="7138597" y="4500517"/>
              <a:ext cx="147883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tx2"/>
                  </a:solidFill>
                </a:rPr>
                <a:t>Toda la cadena de valor </a:t>
              </a:r>
            </a:p>
          </p:txBody>
        </p:sp>
        <p:sp>
          <p:nvSpPr>
            <p:cNvPr id="60" name="Rectángulo: esquinas redondeadas 59">
              <a:extLst>
                <a:ext uri="{FF2B5EF4-FFF2-40B4-BE49-F238E27FC236}">
                  <a16:creationId xmlns:a16="http://schemas.microsoft.com/office/drawing/2014/main" id="{AC0D0ACE-2C35-4E57-A7F3-9601A1BA7E66}"/>
                </a:ext>
              </a:extLst>
            </p:cNvPr>
            <p:cNvSpPr/>
            <p:nvPr/>
          </p:nvSpPr>
          <p:spPr>
            <a:xfrm>
              <a:off x="7146508" y="4538063"/>
              <a:ext cx="1478835" cy="50968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45954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488" y="212986"/>
            <a:ext cx="9588500" cy="792088"/>
          </a:xfrm>
        </p:spPr>
        <p:txBody>
          <a:bodyPr>
            <a:noAutofit/>
          </a:bodyPr>
          <a:lstStyle/>
          <a:p>
            <a:pPr algn="ctr"/>
            <a:r>
              <a:rPr lang="en-US" sz="2800" b="1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¿Con </a:t>
            </a:r>
            <a:r>
              <a:rPr lang="en-US" sz="2800" b="1" spc="88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qué</a:t>
            </a:r>
            <a:r>
              <a:rPr lang="en-US" sz="2800" b="1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800" b="1" spc="88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recursos</a:t>
            </a:r>
            <a:r>
              <a:rPr lang="en-US" sz="2800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800" spc="88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crecer</a:t>
            </a:r>
            <a:r>
              <a:rPr lang="en-US" sz="2800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y </a:t>
            </a:r>
            <a:r>
              <a:rPr lang="en-US" sz="2800" spc="88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lograr</a:t>
            </a:r>
            <a:r>
              <a:rPr lang="en-US" sz="2800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la </a:t>
            </a:r>
            <a:r>
              <a:rPr lang="en-US" sz="2800" spc="88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transición</a:t>
            </a:r>
            <a:r>
              <a:rPr lang="en-US" sz="2800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800" spc="88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energética</a:t>
            </a:r>
            <a:r>
              <a:rPr lang="en-US" sz="2800" b="1" spc="88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? </a:t>
            </a:r>
          </a:p>
        </p:txBody>
      </p:sp>
      <p:cxnSp>
        <p:nvCxnSpPr>
          <p:cNvPr id="19" name="18 Conector recto"/>
          <p:cNvCxnSpPr/>
          <p:nvPr/>
        </p:nvCxnSpPr>
        <p:spPr>
          <a:xfrm>
            <a:off x="1919536" y="980728"/>
            <a:ext cx="8352928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7">
            <a:extLst>
              <a:ext uri="{FF2B5EF4-FFF2-40B4-BE49-F238E27FC236}">
                <a16:creationId xmlns:a16="http://schemas.microsoft.com/office/drawing/2014/main" id="{9981B4CE-A6F9-4B21-BE6B-E427A714C73B}"/>
              </a:ext>
            </a:extLst>
          </p:cNvPr>
          <p:cNvSpPr>
            <a:spLocks/>
          </p:cNvSpPr>
          <p:nvPr/>
        </p:nvSpPr>
        <p:spPr bwMode="auto">
          <a:xfrm>
            <a:off x="9691688" y="0"/>
            <a:ext cx="135871" cy="1036544"/>
          </a:xfrm>
          <a:custGeom>
            <a:avLst/>
            <a:gdLst>
              <a:gd name="T0" fmla="*/ 0 w 154940"/>
              <a:gd name="T1" fmla="*/ 1174671 h 1174750"/>
              <a:gd name="T2" fmla="*/ 119568 w 154940"/>
              <a:gd name="T3" fmla="*/ 1174671 h 1174750"/>
              <a:gd name="T4" fmla="*/ 119568 w 154940"/>
              <a:gd name="T5" fmla="*/ 0 h 1174750"/>
              <a:gd name="T6" fmla="*/ 0 w 154940"/>
              <a:gd name="T7" fmla="*/ 0 h 1174750"/>
              <a:gd name="T8" fmla="*/ 0 w 154940"/>
              <a:gd name="T9" fmla="*/ 1174671 h 1174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940" h="1174750">
                <a:moveTo>
                  <a:pt x="0" y="1174671"/>
                </a:moveTo>
                <a:lnTo>
                  <a:pt x="154912" y="1174671"/>
                </a:lnTo>
                <a:lnTo>
                  <a:pt x="154912" y="0"/>
                </a:lnTo>
                <a:lnTo>
                  <a:pt x="0" y="0"/>
                </a:lnTo>
                <a:lnTo>
                  <a:pt x="0" y="1174671"/>
                </a:lnTo>
                <a:close/>
              </a:path>
            </a:pathLst>
          </a:custGeom>
          <a:solidFill>
            <a:srgbClr val="0036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588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240C53E9-ABF3-4F6E-A02B-1AB0AC62B9BD}"/>
              </a:ext>
            </a:extLst>
          </p:cNvPr>
          <p:cNvCxnSpPr>
            <a:cxnSpLocks/>
          </p:cNvCxnSpPr>
          <p:nvPr/>
        </p:nvCxnSpPr>
        <p:spPr>
          <a:xfrm>
            <a:off x="2383115" y="5527528"/>
            <a:ext cx="1153446" cy="0"/>
          </a:xfrm>
          <a:prstGeom prst="straightConnector1">
            <a:avLst/>
          </a:prstGeom>
          <a:ln w="79375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o 80">
            <a:extLst>
              <a:ext uri="{FF2B5EF4-FFF2-40B4-BE49-F238E27FC236}">
                <a16:creationId xmlns:a16="http://schemas.microsoft.com/office/drawing/2014/main" id="{D7AF7A82-DBE5-43E8-BA34-B8A5E41D23D4}"/>
              </a:ext>
            </a:extLst>
          </p:cNvPr>
          <p:cNvGrpSpPr/>
          <p:nvPr/>
        </p:nvGrpSpPr>
        <p:grpSpPr>
          <a:xfrm>
            <a:off x="1234584" y="3460330"/>
            <a:ext cx="2151744" cy="584775"/>
            <a:chOff x="6983837" y="4110125"/>
            <a:chExt cx="2998307" cy="743113"/>
          </a:xfrm>
        </p:grpSpPr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0D487BE0-F054-444F-AFE7-0BED8FCF3EE0}"/>
                </a:ext>
              </a:extLst>
            </p:cNvPr>
            <p:cNvSpPr txBox="1"/>
            <p:nvPr/>
          </p:nvSpPr>
          <p:spPr>
            <a:xfrm>
              <a:off x="6983837" y="4110125"/>
              <a:ext cx="2998307" cy="7431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tx2"/>
                  </a:solidFill>
                </a:rPr>
                <a:t>Inversión anual 4.3 Trillones USD (X4)</a:t>
              </a:r>
            </a:p>
          </p:txBody>
        </p:sp>
        <p:sp>
          <p:nvSpPr>
            <p:cNvPr id="83" name="Rectángulo: esquinas redondeadas 82">
              <a:extLst>
                <a:ext uri="{FF2B5EF4-FFF2-40B4-BE49-F238E27FC236}">
                  <a16:creationId xmlns:a16="http://schemas.microsoft.com/office/drawing/2014/main" id="{5A4267D3-D47A-4AFA-A800-AFFBC68FEF8B}"/>
                </a:ext>
              </a:extLst>
            </p:cNvPr>
            <p:cNvSpPr/>
            <p:nvPr/>
          </p:nvSpPr>
          <p:spPr>
            <a:xfrm>
              <a:off x="7081213" y="4139942"/>
              <a:ext cx="2784367" cy="6476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F25FECEC-5DC2-4C07-8C0D-D0A414958615}"/>
              </a:ext>
            </a:extLst>
          </p:cNvPr>
          <p:cNvGrpSpPr/>
          <p:nvPr/>
        </p:nvGrpSpPr>
        <p:grpSpPr>
          <a:xfrm>
            <a:off x="4097791" y="5170141"/>
            <a:ext cx="1998209" cy="1487477"/>
            <a:chOff x="7081213" y="4110125"/>
            <a:chExt cx="2900931" cy="677507"/>
          </a:xfrm>
        </p:grpSpPr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57DB59F3-390F-4BC9-8DD2-5E6F8F551602}"/>
                </a:ext>
              </a:extLst>
            </p:cNvPr>
            <p:cNvSpPr txBox="1"/>
            <p:nvPr/>
          </p:nvSpPr>
          <p:spPr>
            <a:xfrm>
              <a:off x="7197777" y="4110125"/>
              <a:ext cx="2784367" cy="6027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s-MX" sz="1600" b="1" dirty="0">
                <a:solidFill>
                  <a:schemeClr val="tx2"/>
                </a:solidFill>
              </a:endParaRPr>
            </a:p>
            <a:p>
              <a:pPr algn="ctr"/>
              <a:endParaRPr lang="es-MX" sz="1600" b="1" dirty="0">
                <a:solidFill>
                  <a:schemeClr val="tx2"/>
                </a:solidFill>
              </a:endParaRPr>
            </a:p>
            <a:p>
              <a:pPr algn="ctr"/>
              <a:r>
                <a:rPr lang="es-MX" sz="1600" b="1" dirty="0">
                  <a:solidFill>
                    <a:schemeClr val="tx2"/>
                  </a:solidFill>
                </a:rPr>
                <a:t>$101 MIL MILLONES USD</a:t>
              </a:r>
            </a:p>
            <a:p>
              <a:pPr algn="ctr"/>
              <a:endParaRPr lang="es-MX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42" name="Rectángulo: esquinas redondeadas 41">
              <a:extLst>
                <a:ext uri="{FF2B5EF4-FFF2-40B4-BE49-F238E27FC236}">
                  <a16:creationId xmlns:a16="http://schemas.microsoft.com/office/drawing/2014/main" id="{FE520487-3A82-4689-ADCB-C859A1BD5A05}"/>
                </a:ext>
              </a:extLst>
            </p:cNvPr>
            <p:cNvSpPr/>
            <p:nvPr/>
          </p:nvSpPr>
          <p:spPr>
            <a:xfrm>
              <a:off x="7081213" y="4139942"/>
              <a:ext cx="2784367" cy="6476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4177D6B-739C-4727-85EA-8FB2964994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111915"/>
              </p:ext>
            </p:extLst>
          </p:nvPr>
        </p:nvGraphicFramePr>
        <p:xfrm>
          <a:off x="4352626" y="1232583"/>
          <a:ext cx="1490741" cy="2196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4" imgW="1073160" imgH="1581120" progId="Paint.Picture">
                  <p:embed/>
                </p:oleObj>
              </mc:Choice>
              <mc:Fallback>
                <p:oleObj name="Bitmap Image" r:id="rId4" imgW="1073160" imgH="1581120" progId="Paint.Picture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D4177D6B-739C-4727-85EA-8FB2964994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2626" y="1232583"/>
                        <a:ext cx="1490741" cy="2196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upo 43">
            <a:extLst>
              <a:ext uri="{FF2B5EF4-FFF2-40B4-BE49-F238E27FC236}">
                <a16:creationId xmlns:a16="http://schemas.microsoft.com/office/drawing/2014/main" id="{DF99FED8-D4F3-4600-A582-2CF15A8AF95F}"/>
              </a:ext>
            </a:extLst>
          </p:cNvPr>
          <p:cNvGrpSpPr/>
          <p:nvPr/>
        </p:nvGrpSpPr>
        <p:grpSpPr>
          <a:xfrm>
            <a:off x="4038655" y="3448368"/>
            <a:ext cx="2014808" cy="584775"/>
            <a:chOff x="7081213" y="4110125"/>
            <a:chExt cx="3793504" cy="743113"/>
          </a:xfrm>
        </p:grpSpPr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8FF68DE4-3A0F-487E-AF38-2002CD1F067B}"/>
                </a:ext>
              </a:extLst>
            </p:cNvPr>
            <p:cNvSpPr txBox="1"/>
            <p:nvPr/>
          </p:nvSpPr>
          <p:spPr>
            <a:xfrm>
              <a:off x="7197776" y="4110125"/>
              <a:ext cx="3676941" cy="7431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tx2"/>
                  </a:solidFill>
                </a:rPr>
                <a:t>Adiciones anuales 1 millón MW (X4)</a:t>
              </a:r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0911A350-354A-41E8-8496-4106F9E12437}"/>
                </a:ext>
              </a:extLst>
            </p:cNvPr>
            <p:cNvSpPr/>
            <p:nvPr/>
          </p:nvSpPr>
          <p:spPr>
            <a:xfrm>
              <a:off x="7081213" y="4139942"/>
              <a:ext cx="3793504" cy="6476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A63CBDFF-F2FE-4C79-BB7C-5BF0A0D1C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549737"/>
              </p:ext>
            </p:extLst>
          </p:nvPr>
        </p:nvGraphicFramePr>
        <p:xfrm>
          <a:off x="1520768" y="1355621"/>
          <a:ext cx="2518729" cy="2022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6" imgW="1771560" imgH="1422360" progId="Paint.Picture">
                  <p:embed/>
                </p:oleObj>
              </mc:Choice>
              <mc:Fallback>
                <p:oleObj name="Bitmap Image" r:id="rId6" imgW="1771560" imgH="1422360" progId="Paint.Picture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A63CBDFF-F2FE-4C79-BB7C-5BF0A0D1C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0768" y="1355621"/>
                        <a:ext cx="2518729" cy="2022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B546F671-A709-4A5B-B382-D692D6112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39207"/>
              </p:ext>
            </p:extLst>
          </p:nvPr>
        </p:nvGraphicFramePr>
        <p:xfrm>
          <a:off x="6588071" y="1257827"/>
          <a:ext cx="1373279" cy="211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8" imgW="1015920" imgH="1568520" progId="Paint.Picture">
                  <p:embed/>
                </p:oleObj>
              </mc:Choice>
              <mc:Fallback>
                <p:oleObj name="Bitmap Image" r:id="rId8" imgW="1015920" imgH="1568520" progId="Paint.Picture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B546F671-A709-4A5B-B382-D692D61120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88071" y="1257827"/>
                        <a:ext cx="1373279" cy="2119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1AD335CC-1A44-4E81-93DC-D68CD9FDE9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350114"/>
              </p:ext>
            </p:extLst>
          </p:nvPr>
        </p:nvGraphicFramePr>
        <p:xfrm>
          <a:off x="8179302" y="1355621"/>
          <a:ext cx="3193266" cy="201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10" imgW="2482920" imgH="1568520" progId="Paint.Picture">
                  <p:embed/>
                </p:oleObj>
              </mc:Choice>
              <mc:Fallback>
                <p:oleObj name="Bitmap Image" r:id="rId10" imgW="2482920" imgH="1568520" progId="Paint.Picture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1AD335CC-1A44-4E81-93DC-D68CD9FDE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79302" y="1355621"/>
                        <a:ext cx="3193266" cy="201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upo 49">
            <a:extLst>
              <a:ext uri="{FF2B5EF4-FFF2-40B4-BE49-F238E27FC236}">
                <a16:creationId xmlns:a16="http://schemas.microsoft.com/office/drawing/2014/main" id="{8C5E47D8-09A1-46B8-B2C1-CCD4D3BEA91E}"/>
              </a:ext>
            </a:extLst>
          </p:cNvPr>
          <p:cNvGrpSpPr/>
          <p:nvPr/>
        </p:nvGrpSpPr>
        <p:grpSpPr>
          <a:xfrm>
            <a:off x="6373941" y="3409337"/>
            <a:ext cx="2014808" cy="584775"/>
            <a:chOff x="7081213" y="4110125"/>
            <a:chExt cx="3793504" cy="743113"/>
          </a:xfrm>
        </p:grpSpPr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958D37EE-5AA9-46E1-A16B-2DA4C45C906E}"/>
                </a:ext>
              </a:extLst>
            </p:cNvPr>
            <p:cNvSpPr txBox="1"/>
            <p:nvPr/>
          </p:nvSpPr>
          <p:spPr>
            <a:xfrm>
              <a:off x="7197776" y="4110125"/>
              <a:ext cx="3676941" cy="7431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tx2"/>
                  </a:solidFill>
                </a:rPr>
                <a:t>58 millones de </a:t>
              </a:r>
              <a:r>
                <a:rPr lang="es-MX" sz="1600" b="1" dirty="0" err="1">
                  <a:solidFill>
                    <a:schemeClr val="tx2"/>
                  </a:solidFill>
                </a:rPr>
                <a:t>autosE</a:t>
              </a:r>
              <a:r>
                <a:rPr lang="es-MX" sz="1600" b="1" dirty="0">
                  <a:solidFill>
                    <a:schemeClr val="tx2"/>
                  </a:solidFill>
                </a:rPr>
                <a:t> anuales (X18)</a:t>
              </a:r>
            </a:p>
          </p:txBody>
        </p:sp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8F4B71B9-BB6D-402A-A1AB-B9A5EFC33A71}"/>
                </a:ext>
              </a:extLst>
            </p:cNvPr>
            <p:cNvSpPr/>
            <p:nvPr/>
          </p:nvSpPr>
          <p:spPr>
            <a:xfrm>
              <a:off x="7081213" y="4139942"/>
              <a:ext cx="3793504" cy="6476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54DC66DE-13F8-493F-B1E5-012540F9F7B8}"/>
              </a:ext>
            </a:extLst>
          </p:cNvPr>
          <p:cNvGrpSpPr/>
          <p:nvPr/>
        </p:nvGrpSpPr>
        <p:grpSpPr>
          <a:xfrm>
            <a:off x="8768531" y="3395255"/>
            <a:ext cx="2014808" cy="584775"/>
            <a:chOff x="7081213" y="4110125"/>
            <a:chExt cx="3793504" cy="743113"/>
          </a:xfrm>
        </p:grpSpPr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8C2DF98D-3A5D-4091-80CC-B7AD13609E4A}"/>
                </a:ext>
              </a:extLst>
            </p:cNvPr>
            <p:cNvSpPr txBox="1"/>
            <p:nvPr/>
          </p:nvSpPr>
          <p:spPr>
            <a:xfrm>
              <a:off x="7197776" y="4110125"/>
              <a:ext cx="3676941" cy="7431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tx2"/>
                  </a:solidFill>
                </a:rPr>
                <a:t>30 millones de empleos</a:t>
              </a:r>
            </a:p>
          </p:txBody>
        </p:sp>
        <p:sp>
          <p:nvSpPr>
            <p:cNvPr id="57" name="Rectángulo: esquinas redondeadas 56">
              <a:extLst>
                <a:ext uri="{FF2B5EF4-FFF2-40B4-BE49-F238E27FC236}">
                  <a16:creationId xmlns:a16="http://schemas.microsoft.com/office/drawing/2014/main" id="{E003690D-E471-448E-BDC8-839550A215BD}"/>
                </a:ext>
              </a:extLst>
            </p:cNvPr>
            <p:cNvSpPr/>
            <p:nvPr/>
          </p:nvSpPr>
          <p:spPr>
            <a:xfrm>
              <a:off x="7081213" y="4139942"/>
              <a:ext cx="3793504" cy="6476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58" name="CuadroTexto 57">
            <a:extLst>
              <a:ext uri="{FF2B5EF4-FFF2-40B4-BE49-F238E27FC236}">
                <a16:creationId xmlns:a16="http://schemas.microsoft.com/office/drawing/2014/main" id="{D2CF1F12-E4DF-49C4-AD9B-FED991498587}"/>
              </a:ext>
            </a:extLst>
          </p:cNvPr>
          <p:cNvSpPr txBox="1"/>
          <p:nvPr/>
        </p:nvSpPr>
        <p:spPr>
          <a:xfrm>
            <a:off x="3346004" y="4642909"/>
            <a:ext cx="348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PRODESEN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D3D9FA48-7C7E-4C57-B539-66157736730C}"/>
              </a:ext>
            </a:extLst>
          </p:cNvPr>
          <p:cNvSpPr txBox="1"/>
          <p:nvPr/>
        </p:nvSpPr>
        <p:spPr>
          <a:xfrm>
            <a:off x="7665198" y="4650830"/>
            <a:ext cx="347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PEF 2022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6D571F7-D99C-4115-BEE1-1FD495FABF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853" y="3032341"/>
            <a:ext cx="749416" cy="749416"/>
          </a:xfrm>
          <a:prstGeom prst="rect">
            <a:avLst/>
          </a:prstGeom>
        </p:spPr>
      </p:pic>
      <p:grpSp>
        <p:nvGrpSpPr>
          <p:cNvPr id="60" name="Grupo 59">
            <a:extLst>
              <a:ext uri="{FF2B5EF4-FFF2-40B4-BE49-F238E27FC236}">
                <a16:creationId xmlns:a16="http://schemas.microsoft.com/office/drawing/2014/main" id="{588AD8D9-89A6-404D-8A0F-483EA0F0CFD0}"/>
              </a:ext>
            </a:extLst>
          </p:cNvPr>
          <p:cNvGrpSpPr/>
          <p:nvPr/>
        </p:nvGrpSpPr>
        <p:grpSpPr>
          <a:xfrm>
            <a:off x="8445939" y="5128963"/>
            <a:ext cx="1998209" cy="1496618"/>
            <a:chOff x="7081213" y="4110125"/>
            <a:chExt cx="2900931" cy="677507"/>
          </a:xfrm>
        </p:grpSpPr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676D8464-6B24-427C-8195-4E15FD6C3BC0}"/>
                </a:ext>
              </a:extLst>
            </p:cNvPr>
            <p:cNvSpPr txBox="1"/>
            <p:nvPr/>
          </p:nvSpPr>
          <p:spPr>
            <a:xfrm>
              <a:off x="7197777" y="4110125"/>
              <a:ext cx="2784367" cy="4876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s-MX" sz="1600" b="1" dirty="0">
                <a:solidFill>
                  <a:schemeClr val="tx2"/>
                </a:solidFill>
              </a:endParaRPr>
            </a:p>
            <a:p>
              <a:pPr algn="ctr"/>
              <a:endParaRPr lang="es-MX" sz="1600" b="1" dirty="0">
                <a:solidFill>
                  <a:schemeClr val="tx2"/>
                </a:solidFill>
              </a:endParaRPr>
            </a:p>
            <a:p>
              <a:pPr algn="ctr"/>
              <a:r>
                <a:rPr lang="es-MX" sz="1600" b="1" dirty="0">
                  <a:solidFill>
                    <a:schemeClr val="tx2"/>
                  </a:solidFill>
                </a:rPr>
                <a:t>$1.7 MIL MILLONES USD</a:t>
              </a:r>
            </a:p>
          </p:txBody>
        </p:sp>
        <p:sp>
          <p:nvSpPr>
            <p:cNvPr id="62" name="Rectángulo: esquinas redondeadas 61">
              <a:extLst>
                <a:ext uri="{FF2B5EF4-FFF2-40B4-BE49-F238E27FC236}">
                  <a16:creationId xmlns:a16="http://schemas.microsoft.com/office/drawing/2014/main" id="{057DC4D2-BA89-4A7E-B725-F8A34A674FB6}"/>
                </a:ext>
              </a:extLst>
            </p:cNvPr>
            <p:cNvSpPr/>
            <p:nvPr/>
          </p:nvSpPr>
          <p:spPr>
            <a:xfrm>
              <a:off x="7081213" y="4139942"/>
              <a:ext cx="2784367" cy="6476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5404EAAB-A761-4600-9F7A-529D8D7FE67E}"/>
              </a:ext>
            </a:extLst>
          </p:cNvPr>
          <p:cNvGrpSpPr/>
          <p:nvPr/>
        </p:nvGrpSpPr>
        <p:grpSpPr>
          <a:xfrm>
            <a:off x="6270549" y="5680037"/>
            <a:ext cx="2014808" cy="533148"/>
            <a:chOff x="7081213" y="4110125"/>
            <a:chExt cx="3793504" cy="677507"/>
          </a:xfrm>
        </p:grpSpPr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14DB7C0F-D207-47A0-8A3F-4B16B81B5844}"/>
                </a:ext>
              </a:extLst>
            </p:cNvPr>
            <p:cNvSpPr txBox="1"/>
            <p:nvPr/>
          </p:nvSpPr>
          <p:spPr>
            <a:xfrm>
              <a:off x="7197776" y="4110125"/>
              <a:ext cx="3676941" cy="4302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tx2"/>
                  </a:solidFill>
                </a:rPr>
                <a:t>LO QUE HAY…</a:t>
              </a:r>
            </a:p>
          </p:txBody>
        </p:sp>
        <p:sp>
          <p:nvSpPr>
            <p:cNvPr id="65" name="Rectángulo: esquinas redondeadas 64">
              <a:extLst>
                <a:ext uri="{FF2B5EF4-FFF2-40B4-BE49-F238E27FC236}">
                  <a16:creationId xmlns:a16="http://schemas.microsoft.com/office/drawing/2014/main" id="{A8DA27E9-FB32-4F7C-85DD-C8D5B7EE81D6}"/>
                </a:ext>
              </a:extLst>
            </p:cNvPr>
            <p:cNvSpPr/>
            <p:nvPr/>
          </p:nvSpPr>
          <p:spPr>
            <a:xfrm>
              <a:off x="7081213" y="4139942"/>
              <a:ext cx="3793504" cy="6476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7D6D7275-A454-4295-9D17-6D0858CFD6F6}"/>
              </a:ext>
            </a:extLst>
          </p:cNvPr>
          <p:cNvGrpSpPr/>
          <p:nvPr/>
        </p:nvGrpSpPr>
        <p:grpSpPr>
          <a:xfrm>
            <a:off x="1877454" y="5713853"/>
            <a:ext cx="2014808" cy="584775"/>
            <a:chOff x="7081213" y="4110125"/>
            <a:chExt cx="3793504" cy="743113"/>
          </a:xfrm>
        </p:grpSpPr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876A80B3-3CDB-48B7-8768-BBD52F2B81C2}"/>
                </a:ext>
              </a:extLst>
            </p:cNvPr>
            <p:cNvSpPr txBox="1"/>
            <p:nvPr/>
          </p:nvSpPr>
          <p:spPr>
            <a:xfrm>
              <a:off x="7197776" y="4110125"/>
              <a:ext cx="3676941" cy="7431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tx2"/>
                  </a:solidFill>
                </a:rPr>
                <a:t>LO QUE SE NECESITA HACIA 2032…</a:t>
              </a:r>
            </a:p>
          </p:txBody>
        </p:sp>
        <p:sp>
          <p:nvSpPr>
            <p:cNvPr id="68" name="Rectángulo: esquinas redondeadas 67">
              <a:extLst>
                <a:ext uri="{FF2B5EF4-FFF2-40B4-BE49-F238E27FC236}">
                  <a16:creationId xmlns:a16="http://schemas.microsoft.com/office/drawing/2014/main" id="{FFFB959D-4E18-4214-8145-B577C817AB33}"/>
                </a:ext>
              </a:extLst>
            </p:cNvPr>
            <p:cNvSpPr/>
            <p:nvPr/>
          </p:nvSpPr>
          <p:spPr>
            <a:xfrm>
              <a:off x="7081213" y="4139942"/>
              <a:ext cx="3793504" cy="6476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5" name="Picture 2" descr="Best Mexican Flag Pictures [HD] | Download Free Images on Unsplash">
            <a:extLst>
              <a:ext uri="{FF2B5EF4-FFF2-40B4-BE49-F238E27FC236}">
                <a16:creationId xmlns:a16="http://schemas.microsoft.com/office/drawing/2014/main" id="{4F69490B-AD26-490D-8A5A-614AFCF28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" y="5603162"/>
            <a:ext cx="1309275" cy="74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6B79B2-7556-49F3-B36D-FC796A6117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488" y="1860443"/>
            <a:ext cx="1171898" cy="1171898"/>
          </a:xfrm>
          <a:prstGeom prst="rect">
            <a:avLst/>
          </a:prstGeom>
        </p:spPr>
      </p:pic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2FBA13DC-C4B5-4BD5-A375-92A75B096551}"/>
              </a:ext>
            </a:extLst>
          </p:cNvPr>
          <p:cNvCxnSpPr>
            <a:cxnSpLocks/>
          </p:cNvCxnSpPr>
          <p:nvPr/>
        </p:nvCxnSpPr>
        <p:spPr>
          <a:xfrm>
            <a:off x="6732184" y="5498419"/>
            <a:ext cx="1153446" cy="0"/>
          </a:xfrm>
          <a:prstGeom prst="straightConnector1">
            <a:avLst/>
          </a:prstGeom>
          <a:ln w="79375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204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408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6107</TotalTime>
  <Words>402</Words>
  <Application>Microsoft Office PowerPoint</Application>
  <PresentationFormat>Panorámica</PresentationFormat>
  <Paragraphs>58</Paragraphs>
  <Slides>4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1_Diseño personalizado</vt:lpstr>
      <vt:lpstr>Diseño personalizado</vt:lpstr>
      <vt:lpstr>Bitmap Image</vt:lpstr>
      <vt:lpstr>Presentación de PowerPoint</vt:lpstr>
      <vt:lpstr> Fortalecer a CFE sin perderla en la política…</vt:lpstr>
      <vt:lpstr>Concentración de los pesos y contrapesos en CFE…¿Beneficia a los usuarios?</vt:lpstr>
      <vt:lpstr>¿Con qué recursos crecer y lograr la transición energética?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Severo Lopez Mestre Arana</dc:creator>
  <cp:lastModifiedBy>Severo Lopez Mestre Arana</cp:lastModifiedBy>
  <cp:revision>17</cp:revision>
  <dcterms:created xsi:type="dcterms:W3CDTF">2021-10-12T19:22:19Z</dcterms:created>
  <dcterms:modified xsi:type="dcterms:W3CDTF">2022-01-27T06:41:07Z</dcterms:modified>
</cp:coreProperties>
</file>